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42"/>
  </p:notesMasterIdLst>
  <p:handoutMasterIdLst>
    <p:handoutMasterId r:id="rId143"/>
  </p:handoutMasterIdLst>
  <p:sldIdLst>
    <p:sldId id="280" r:id="rId5"/>
    <p:sldId id="382" r:id="rId6"/>
    <p:sldId id="268" r:id="rId7"/>
    <p:sldId id="269" r:id="rId8"/>
    <p:sldId id="281" r:id="rId9"/>
    <p:sldId id="352" r:id="rId10"/>
    <p:sldId id="359" r:id="rId11"/>
    <p:sldId id="271" r:id="rId12"/>
    <p:sldId id="272" r:id="rId13"/>
    <p:sldId id="273" r:id="rId14"/>
    <p:sldId id="274" r:id="rId15"/>
    <p:sldId id="356" r:id="rId16"/>
    <p:sldId id="275" r:id="rId17"/>
    <p:sldId id="355" r:id="rId18"/>
    <p:sldId id="276" r:id="rId19"/>
    <p:sldId id="366" r:id="rId20"/>
    <p:sldId id="282" r:id="rId21"/>
    <p:sldId id="367" r:id="rId22"/>
    <p:sldId id="283" r:id="rId23"/>
    <p:sldId id="368" r:id="rId24"/>
    <p:sldId id="369" r:id="rId25"/>
    <p:sldId id="329" r:id="rId26"/>
    <p:sldId id="319" r:id="rId27"/>
    <p:sldId id="370" r:id="rId28"/>
    <p:sldId id="331" r:id="rId29"/>
    <p:sldId id="371" r:id="rId30"/>
    <p:sldId id="330" r:id="rId31"/>
    <p:sldId id="372" r:id="rId32"/>
    <p:sldId id="354" r:id="rId33"/>
    <p:sldId id="332" r:id="rId34"/>
    <p:sldId id="360" r:id="rId35"/>
    <p:sldId id="383" r:id="rId36"/>
    <p:sldId id="384" r:id="rId37"/>
    <p:sldId id="385" r:id="rId38"/>
    <p:sldId id="386" r:id="rId39"/>
    <p:sldId id="387" r:id="rId40"/>
    <p:sldId id="333" r:id="rId41"/>
    <p:sldId id="388" r:id="rId42"/>
    <p:sldId id="334" r:id="rId43"/>
    <p:sldId id="284" r:id="rId44"/>
    <p:sldId id="357" r:id="rId45"/>
    <p:sldId id="335" r:id="rId46"/>
    <p:sldId id="336" r:id="rId47"/>
    <p:sldId id="285" r:id="rId48"/>
    <p:sldId id="337" r:id="rId49"/>
    <p:sldId id="338" r:id="rId50"/>
    <p:sldId id="339" r:id="rId51"/>
    <p:sldId id="340" r:id="rId52"/>
    <p:sldId id="341" r:id="rId53"/>
    <p:sldId id="361" r:id="rId54"/>
    <p:sldId id="389" r:id="rId55"/>
    <p:sldId id="390" r:id="rId56"/>
    <p:sldId id="391" r:id="rId57"/>
    <p:sldId id="392" r:id="rId58"/>
    <p:sldId id="393" r:id="rId59"/>
    <p:sldId id="286" r:id="rId60"/>
    <p:sldId id="394" r:id="rId61"/>
    <p:sldId id="287" r:id="rId62"/>
    <p:sldId id="288" r:id="rId63"/>
    <p:sldId id="358" r:id="rId64"/>
    <p:sldId id="289" r:id="rId65"/>
    <p:sldId id="342" r:id="rId66"/>
    <p:sldId id="290" r:id="rId67"/>
    <p:sldId id="362" r:id="rId68"/>
    <p:sldId id="395" r:id="rId69"/>
    <p:sldId id="396" r:id="rId70"/>
    <p:sldId id="397" r:id="rId71"/>
    <p:sldId id="398" r:id="rId72"/>
    <p:sldId id="399" r:id="rId73"/>
    <p:sldId id="292" r:id="rId74"/>
    <p:sldId id="400" r:id="rId75"/>
    <p:sldId id="291" r:id="rId76"/>
    <p:sldId id="293" r:id="rId77"/>
    <p:sldId id="373" r:id="rId78"/>
    <p:sldId id="294" r:id="rId79"/>
    <p:sldId id="374" r:id="rId80"/>
    <p:sldId id="295" r:id="rId81"/>
    <p:sldId id="296" r:id="rId82"/>
    <p:sldId id="297" r:id="rId83"/>
    <p:sldId id="375" r:id="rId84"/>
    <p:sldId id="298" r:id="rId85"/>
    <p:sldId id="299" r:id="rId86"/>
    <p:sldId id="300" r:id="rId87"/>
    <p:sldId id="376" r:id="rId88"/>
    <p:sldId id="301" r:id="rId89"/>
    <p:sldId id="363" r:id="rId90"/>
    <p:sldId id="401" r:id="rId91"/>
    <p:sldId id="402" r:id="rId92"/>
    <p:sldId id="403" r:id="rId93"/>
    <p:sldId id="404" r:id="rId94"/>
    <p:sldId id="405" r:id="rId95"/>
    <p:sldId id="302" r:id="rId96"/>
    <p:sldId id="406" r:id="rId97"/>
    <p:sldId id="303" r:id="rId98"/>
    <p:sldId id="306" r:id="rId99"/>
    <p:sldId id="304" r:id="rId100"/>
    <p:sldId id="343" r:id="rId101"/>
    <p:sldId id="305" r:id="rId102"/>
    <p:sldId id="307" r:id="rId103"/>
    <p:sldId id="377" r:id="rId104"/>
    <p:sldId id="308" r:id="rId105"/>
    <p:sldId id="309" r:id="rId106"/>
    <p:sldId id="310" r:id="rId107"/>
    <p:sldId id="311" r:id="rId108"/>
    <p:sldId id="312" r:id="rId109"/>
    <p:sldId id="364" r:id="rId110"/>
    <p:sldId id="407" r:id="rId111"/>
    <p:sldId id="408" r:id="rId112"/>
    <p:sldId id="409" r:id="rId113"/>
    <p:sldId id="410" r:id="rId114"/>
    <p:sldId id="411" r:id="rId115"/>
    <p:sldId id="313" r:id="rId116"/>
    <p:sldId id="412" r:id="rId117"/>
    <p:sldId id="314" r:id="rId118"/>
    <p:sldId id="315" r:id="rId119"/>
    <p:sldId id="378" r:id="rId120"/>
    <p:sldId id="316" r:id="rId121"/>
    <p:sldId id="351" r:id="rId122"/>
    <p:sldId id="317" r:id="rId123"/>
    <p:sldId id="379" r:id="rId124"/>
    <p:sldId id="318" r:id="rId125"/>
    <p:sldId id="380" r:id="rId126"/>
    <p:sldId id="320" r:id="rId127"/>
    <p:sldId id="321" r:id="rId128"/>
    <p:sldId id="322" r:id="rId129"/>
    <p:sldId id="381" r:id="rId130"/>
    <p:sldId id="326" r:id="rId131"/>
    <p:sldId id="327" r:id="rId132"/>
    <p:sldId id="365" r:id="rId133"/>
    <p:sldId id="413" r:id="rId134"/>
    <p:sldId id="414" r:id="rId135"/>
    <p:sldId id="415" r:id="rId136"/>
    <p:sldId id="416" r:id="rId137"/>
    <p:sldId id="417" r:id="rId138"/>
    <p:sldId id="328" r:id="rId139"/>
    <p:sldId id="353" r:id="rId140"/>
    <p:sldId id="350" r:id="rId141"/>
  </p:sldIdLst>
  <p:sldSz cx="9144000" cy="5143500" type="screen16x9"/>
  <p:notesSz cx="6858000" cy="9144000"/>
  <p:embeddedFontLst>
    <p:embeddedFont>
      <p:font typeface="Cutive Mono" pitchFamily="2" charset="77"/>
      <p:regular r:id="rId144"/>
    </p:embeddedFont>
    <p:embeddedFont>
      <p:font typeface="Open Sans" panose="020B0606030504020204" pitchFamily="34" charset="0"/>
      <p:regular r:id="rId145"/>
      <p:bold r:id="rId146"/>
      <p:italic r:id="rId147"/>
      <p:boldItalic r:id="rId148"/>
    </p:embeddedFont>
    <p:embeddedFont>
      <p:font typeface="Open Sans SemiBold" panose="020B0606030504020204" pitchFamily="34" charset="0"/>
      <p:bold r:id="rId149"/>
      <p:boldItalic r:id="rId150"/>
    </p:embeddedFont>
    <p:embeddedFont>
      <p:font typeface="Roboto Mono" pitchFamily="2" charset="0"/>
      <p:regular r:id="rId151"/>
      <p:bold r:id="rId152"/>
      <p:italic r:id="rId153"/>
      <p:boldItalic r:id="rId1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B1B7BC"/>
    <a:srgbClr val="004D71"/>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1" autoAdjust="0"/>
    <p:restoredTop sz="86115" autoAdjust="0"/>
  </p:normalViewPr>
  <p:slideViewPr>
    <p:cSldViewPr snapToGrid="0">
      <p:cViewPr varScale="1">
        <p:scale>
          <a:sx n="73" d="100"/>
          <a:sy n="73" d="100"/>
        </p:scale>
        <p:origin x="192" y="10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6.fntdata"/><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7.fntdata"/><Relationship Id="rId155"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8.fntdata"/><Relationship Id="rId156"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handoutMaster" Target="handoutMasters/handoutMaster1.xml"/><Relationship Id="rId148"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11.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1.fntdata"/><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Open Sans" panose="020B060402020202020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latin typeface="Open Sans" panose="020B0604020202020204" charset="0"/>
              </a:rPr>
              <a:t>10/2/19</a:t>
            </a:fld>
            <a:endParaRPr lang="en-US" dirty="0">
              <a:latin typeface="Open Sans" panose="020B060402020202020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Open Sans" panose="020B060402020202020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latin typeface="Open Sans" panose="020B0604020202020204" charset="0"/>
              </a:rPr>
              <a:t>‹#›</a:t>
            </a:fld>
            <a:endParaRPr lang="en-US" dirty="0">
              <a:latin typeface="Open Sans" panose="020B0604020202020204" charset="0"/>
            </a:endParaRPr>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panose="020B060402020202020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panose="020B0604020202020204" charset="0"/>
              </a:defRPr>
            </a:lvl1pPr>
          </a:lstStyle>
          <a:p>
            <a:fld id="{36AAE85D-3A3F-7B46-A18E-DF160D9D2CC7}" type="datetimeFigureOut">
              <a:rPr lang="en-US" smtClean="0"/>
              <a:pPr/>
              <a:t>10/2/19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Open Sans" panose="020B060402020202020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Open Sans" panose="020B0604020202020204" charset="0"/>
              </a:defRPr>
            </a:lvl1pPr>
          </a:lstStyle>
          <a:p>
            <a:fld id="{F0DDA35F-9E58-5D40-92C1-D8C7631003B0}" type="slidenum">
              <a:rPr lang="en-US" smtClean="0"/>
              <a:pPr/>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Open Sans" panose="020B0604020202020204" charset="0"/>
        <a:ea typeface="+mn-ea"/>
        <a:cs typeface="+mn-cs"/>
      </a:defRPr>
    </a:lvl1pPr>
    <a:lvl2pPr marL="457200" algn="l" defTabSz="457200" rtl="0" eaLnBrk="1" latinLnBrk="0" hangingPunct="1">
      <a:defRPr sz="1200" kern="1200">
        <a:solidFill>
          <a:schemeClr val="tx1"/>
        </a:solidFill>
        <a:latin typeface="Open Sans" panose="020B0604020202020204" charset="0"/>
        <a:ea typeface="+mn-ea"/>
        <a:cs typeface="+mn-cs"/>
      </a:defRPr>
    </a:lvl2pPr>
    <a:lvl3pPr marL="914400" algn="l" defTabSz="457200" rtl="0" eaLnBrk="1" latinLnBrk="0" hangingPunct="1">
      <a:defRPr sz="1200" kern="1200">
        <a:solidFill>
          <a:schemeClr val="tx1"/>
        </a:solidFill>
        <a:latin typeface="Open Sans" panose="020B0604020202020204" charset="0"/>
        <a:ea typeface="+mn-ea"/>
        <a:cs typeface="+mn-cs"/>
      </a:defRPr>
    </a:lvl3pPr>
    <a:lvl4pPr marL="1371600" algn="l" defTabSz="457200" rtl="0" eaLnBrk="1" latinLnBrk="0" hangingPunct="1">
      <a:defRPr sz="1200" kern="1200">
        <a:solidFill>
          <a:schemeClr val="tx1"/>
        </a:solidFill>
        <a:latin typeface="Open Sans" panose="020B0604020202020204" charset="0"/>
        <a:ea typeface="+mn-ea"/>
        <a:cs typeface="+mn-cs"/>
      </a:defRPr>
    </a:lvl4pPr>
    <a:lvl5pPr marL="1828800" algn="l" defTabSz="457200" rtl="0" eaLnBrk="1" latinLnBrk="0" hangingPunct="1">
      <a:defRPr sz="1200" kern="1200">
        <a:solidFill>
          <a:schemeClr val="tx1"/>
        </a:solidFill>
        <a:latin typeface="Open Sans" panose="020B060402020202020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following file systems are presented from oldest to newest to provide historical context.</a:t>
            </a:r>
          </a:p>
          <a:p>
            <a:endParaRPr lang="en-US" dirty="0"/>
          </a:p>
          <a:p>
            <a:r>
              <a:rPr lang="en-US" dirty="0"/>
              <a:t>Teaching Tip: Journaling is covered shortly.</a:t>
            </a:r>
          </a:p>
        </p:txBody>
      </p:sp>
      <p:sp>
        <p:nvSpPr>
          <p:cNvPr id="4" name="Slide Number Placeholder 3"/>
          <p:cNvSpPr>
            <a:spLocks noGrp="1"/>
          </p:cNvSpPr>
          <p:nvPr>
            <p:ph type="sldNum" sz="quarter" idx="5"/>
          </p:nvPr>
        </p:nvSpPr>
        <p:spPr/>
        <p:txBody>
          <a:bodyPr/>
          <a:lstStyle/>
          <a:p>
            <a:fld id="{F0DDA35F-9E58-5D40-92C1-D8C7631003B0}" type="slidenum">
              <a:rPr lang="en-US" smtClean="0"/>
              <a:pPr/>
              <a:t>5</a:t>
            </a:fld>
            <a:endParaRPr lang="en-US" dirty="0"/>
          </a:p>
        </p:txBody>
      </p:sp>
    </p:spTree>
    <p:extLst>
      <p:ext uri="{BB962C8B-B14F-4D97-AF65-F5344CB8AC3E}">
        <p14:creationId xmlns:p14="http://schemas.microsoft.com/office/powerpoint/2010/main" val="361907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these partition type distinctions are only relevant to the master boot record</a:t>
            </a:r>
          </a:p>
          <a:p>
            <a:r>
              <a:rPr lang="en-US" dirty="0"/>
              <a:t>(MBR) partitioning scheme, an older technology. These distinctions are not as relevant to the GUID Partition Table (GPT) scheme. Both MBR and GPT are discussed in depth later in the course.</a:t>
            </a:r>
          </a:p>
        </p:txBody>
      </p:sp>
      <p:sp>
        <p:nvSpPr>
          <p:cNvPr id="4" name="Slide Number Placeholder 3"/>
          <p:cNvSpPr>
            <a:spLocks noGrp="1"/>
          </p:cNvSpPr>
          <p:nvPr>
            <p:ph type="sldNum" sz="quarter" idx="5"/>
          </p:nvPr>
        </p:nvSpPr>
        <p:spPr/>
        <p:txBody>
          <a:bodyPr/>
          <a:lstStyle/>
          <a:p>
            <a:fld id="{F0DDA35F-9E58-5D40-92C1-D8C7631003B0}" type="slidenum">
              <a:rPr lang="en-US" smtClean="0"/>
              <a:pPr/>
              <a:t>12</a:t>
            </a:fld>
            <a:endParaRPr lang="en-US" dirty="0"/>
          </a:p>
        </p:txBody>
      </p:sp>
    </p:spTree>
    <p:extLst>
      <p:ext uri="{BB962C8B-B14F-4D97-AF65-F5344CB8AC3E}">
        <p14:creationId xmlns:p14="http://schemas.microsoft.com/office/powerpoint/2010/main" val="387906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will learn more about configuring swap space in a later lesson.</a:t>
            </a:r>
          </a:p>
          <a:p>
            <a:endParaRPr lang="en-US" dirty="0"/>
          </a:p>
          <a:p>
            <a:r>
              <a:rPr lang="en-US" dirty="0"/>
              <a:t>Teaching Tip: For students familiar with Windows, swap space provides functionality similar to paging.</a:t>
            </a:r>
          </a:p>
        </p:txBody>
      </p:sp>
      <p:sp>
        <p:nvSpPr>
          <p:cNvPr id="4" name="Slide Number Placeholder 3"/>
          <p:cNvSpPr>
            <a:spLocks noGrp="1"/>
          </p:cNvSpPr>
          <p:nvPr>
            <p:ph type="sldNum" sz="quarter" idx="5"/>
          </p:nvPr>
        </p:nvSpPr>
        <p:spPr/>
        <p:txBody>
          <a:bodyPr/>
          <a:lstStyle/>
          <a:p>
            <a:fld id="{F0DDA35F-9E58-5D40-92C1-D8C7631003B0}" type="slidenum">
              <a:rPr lang="en-US" smtClean="0"/>
              <a:pPr/>
              <a:t>14</a:t>
            </a:fld>
            <a:endParaRPr lang="en-US" dirty="0"/>
          </a:p>
        </p:txBody>
      </p:sp>
    </p:spTree>
    <p:extLst>
      <p:ext uri="{BB962C8B-B14F-4D97-AF65-F5344CB8AC3E}">
        <p14:creationId xmlns:p14="http://schemas.microsoft.com/office/powerpoint/2010/main" val="170842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Mounting and the </a:t>
            </a:r>
            <a:r>
              <a:rPr lang="en-US" dirty="0" err="1"/>
              <a:t>fsck</a:t>
            </a:r>
            <a:r>
              <a:rPr lang="en-US" dirty="0"/>
              <a:t> utility are covered later.</a:t>
            </a:r>
          </a:p>
        </p:txBody>
      </p:sp>
      <p:sp>
        <p:nvSpPr>
          <p:cNvPr id="4" name="Slide Number Placeholder 3"/>
          <p:cNvSpPr>
            <a:spLocks noGrp="1"/>
          </p:cNvSpPr>
          <p:nvPr>
            <p:ph type="sldNum" sz="quarter" idx="5"/>
          </p:nvPr>
        </p:nvSpPr>
        <p:spPr/>
        <p:txBody>
          <a:bodyPr/>
          <a:lstStyle/>
          <a:p>
            <a:fld id="{F0DDA35F-9E58-5D40-92C1-D8C7631003B0}" type="slidenum">
              <a:rPr lang="en-US" smtClean="0"/>
              <a:pPr/>
              <a:t>27</a:t>
            </a:fld>
            <a:endParaRPr lang="en-US" dirty="0"/>
          </a:p>
        </p:txBody>
      </p:sp>
    </p:spTree>
    <p:extLst>
      <p:ext uri="{BB962C8B-B14F-4D97-AF65-F5344CB8AC3E}">
        <p14:creationId xmlns:p14="http://schemas.microsoft.com/office/powerpoint/2010/main" val="106324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some of the more significant directories, such as /dev, / </a:t>
            </a:r>
            <a:r>
              <a:rPr lang="en-US" dirty="0" err="1"/>
              <a:t>etc</a:t>
            </a:r>
            <a:r>
              <a:rPr lang="en-US" dirty="0"/>
              <a:t>, /proc, and / var.</a:t>
            </a:r>
          </a:p>
        </p:txBody>
      </p:sp>
      <p:sp>
        <p:nvSpPr>
          <p:cNvPr id="4" name="Slide Number Placeholder 3"/>
          <p:cNvSpPr>
            <a:spLocks noGrp="1"/>
          </p:cNvSpPr>
          <p:nvPr>
            <p:ph type="sldNum" sz="quarter" idx="5"/>
          </p:nvPr>
        </p:nvSpPr>
        <p:spPr/>
        <p:txBody>
          <a:bodyPr/>
          <a:lstStyle/>
          <a:p>
            <a:fld id="{F0DDA35F-9E58-5D40-92C1-D8C7631003B0}" type="slidenum">
              <a:rPr lang="en-US" smtClean="0"/>
              <a:pPr/>
              <a:t>97</a:t>
            </a:fld>
            <a:endParaRPr lang="en-US" dirty="0"/>
          </a:p>
        </p:txBody>
      </p:sp>
    </p:spTree>
    <p:extLst>
      <p:ext uri="{BB962C8B-B14F-4D97-AF65-F5344CB8AC3E}">
        <p14:creationId xmlns:p14="http://schemas.microsoft.com/office/powerpoint/2010/main" val="106210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the term "root" can be used in three different ways: the root user, the root user's home directory, and the root of the file system. It's important to be precise when talking about these concepts.</a:t>
            </a:r>
          </a:p>
        </p:txBody>
      </p:sp>
      <p:sp>
        <p:nvSpPr>
          <p:cNvPr id="4" name="Slide Number Placeholder 3"/>
          <p:cNvSpPr>
            <a:spLocks noGrp="1"/>
          </p:cNvSpPr>
          <p:nvPr>
            <p:ph type="sldNum" sz="quarter" idx="5"/>
          </p:nvPr>
        </p:nvSpPr>
        <p:spPr/>
        <p:txBody>
          <a:bodyPr/>
          <a:lstStyle/>
          <a:p>
            <a:fld id="{F0DDA35F-9E58-5D40-92C1-D8C7631003B0}" type="slidenum">
              <a:rPr lang="en-US" smtClean="0"/>
              <a:pPr/>
              <a:t>99</a:t>
            </a:fld>
            <a:endParaRPr lang="en-US" dirty="0"/>
          </a:p>
        </p:txBody>
      </p:sp>
    </p:spTree>
    <p:extLst>
      <p:ext uri="{BB962C8B-B14F-4D97-AF65-F5344CB8AC3E}">
        <p14:creationId xmlns:p14="http://schemas.microsoft.com/office/powerpoint/2010/main" val="250956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Several of the concepts mentioned here are expanded on later in the course.</a:t>
            </a:r>
          </a:p>
        </p:txBody>
      </p:sp>
      <p:sp>
        <p:nvSpPr>
          <p:cNvPr id="4" name="Slide Number Placeholder 3"/>
          <p:cNvSpPr>
            <a:spLocks noGrp="1"/>
          </p:cNvSpPr>
          <p:nvPr>
            <p:ph type="sldNum" sz="quarter" idx="5"/>
          </p:nvPr>
        </p:nvSpPr>
        <p:spPr/>
        <p:txBody>
          <a:bodyPr/>
          <a:lstStyle/>
          <a:p>
            <a:fld id="{F0DDA35F-9E58-5D40-92C1-D8C7631003B0}" type="slidenum">
              <a:rPr lang="en-US" smtClean="0"/>
              <a:pPr/>
              <a:t>114</a:t>
            </a:fld>
            <a:endParaRPr lang="en-US" dirty="0"/>
          </a:p>
        </p:txBody>
      </p:sp>
    </p:spTree>
    <p:extLst>
      <p:ext uri="{BB962C8B-B14F-4D97-AF65-F5344CB8AC3E}">
        <p14:creationId xmlns:p14="http://schemas.microsoft.com/office/powerpoint/2010/main" val="236611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Work with students to ensure they are entering the correct command.</a:t>
            </a:r>
          </a:p>
        </p:txBody>
      </p:sp>
      <p:sp>
        <p:nvSpPr>
          <p:cNvPr id="4" name="Slide Number Placeholder 3"/>
          <p:cNvSpPr>
            <a:spLocks noGrp="1"/>
          </p:cNvSpPr>
          <p:nvPr>
            <p:ph type="sldNum" sz="quarter" idx="5"/>
          </p:nvPr>
        </p:nvSpPr>
        <p:spPr/>
        <p:txBody>
          <a:bodyPr/>
          <a:lstStyle/>
          <a:p>
            <a:fld id="{F0DDA35F-9E58-5D40-92C1-D8C7631003B0}" type="slidenum">
              <a:rPr lang="en-US" smtClean="0"/>
              <a:pPr/>
              <a:t>135</a:t>
            </a:fld>
            <a:endParaRPr lang="en-US" dirty="0"/>
          </a:p>
        </p:txBody>
      </p:sp>
    </p:spTree>
    <p:extLst>
      <p:ext uri="{BB962C8B-B14F-4D97-AF65-F5344CB8AC3E}">
        <p14:creationId xmlns:p14="http://schemas.microsoft.com/office/powerpoint/2010/main" val="329883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a:t>
            </a:r>
            <a:r>
              <a:rPr lang="en-US" dirty="0" err="1"/>
              <a:t>dd</a:t>
            </a:r>
            <a:r>
              <a:rPr lang="en-US"/>
              <a:t> command is covered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pPr/>
              <a:t>136</a:t>
            </a:fld>
            <a:endParaRPr lang="en-US" dirty="0"/>
          </a:p>
        </p:txBody>
      </p:sp>
    </p:spTree>
    <p:extLst>
      <p:ext uri="{BB962C8B-B14F-4D97-AF65-F5344CB8AC3E}">
        <p14:creationId xmlns:p14="http://schemas.microsoft.com/office/powerpoint/2010/main" val="75460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6342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9192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209793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54090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700317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552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716798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93383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25020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817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4198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011825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24840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8796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765650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890665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54518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6993265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801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97504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25265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908568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0682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9165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755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355304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0081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04597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0812080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Storage</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Create Partitions</a:t>
            </a:r>
          </a:p>
          <a:p>
            <a:r>
              <a:rPr lang="en-US" dirty="0">
                <a:solidFill>
                  <a:schemeClr val="tx1">
                    <a:lumMod val="85000"/>
                    <a:lumOff val="15000"/>
                  </a:schemeClr>
                </a:solidFill>
              </a:rPr>
              <a:t>Manage Logical Volumes</a:t>
            </a:r>
          </a:p>
          <a:p>
            <a:r>
              <a:rPr lang="en-US" dirty="0">
                <a:solidFill>
                  <a:schemeClr val="tx1">
                    <a:lumMod val="85000"/>
                    <a:lumOff val="15000"/>
                  </a:schemeClr>
                </a:solidFill>
              </a:rPr>
              <a:t>Mount File Systems</a:t>
            </a:r>
          </a:p>
          <a:p>
            <a:r>
              <a:rPr lang="en-US" dirty="0">
                <a:solidFill>
                  <a:schemeClr val="tx1">
                    <a:lumMod val="85000"/>
                    <a:lumOff val="15000"/>
                  </a:schemeClr>
                </a:solidFill>
              </a:rPr>
              <a:t>Manage File Systems</a:t>
            </a:r>
          </a:p>
          <a:p>
            <a:r>
              <a:rPr lang="en-US" dirty="0">
                <a:solidFill>
                  <a:schemeClr val="tx1">
                    <a:lumMod val="85000"/>
                    <a:lumOff val="15000"/>
                  </a:schemeClr>
                </a:solidFill>
              </a:rPr>
              <a:t>Navigate the Linux Directory Structure</a:t>
            </a:r>
          </a:p>
          <a:p>
            <a:r>
              <a:rPr lang="en-US" dirty="0">
                <a:solidFill>
                  <a:schemeClr val="tx1">
                    <a:lumMod val="85000"/>
                    <a:lumOff val="15000"/>
                  </a:schemeClr>
                </a:solidFill>
              </a:rPr>
              <a:t>Troubleshoot Storage Issues</a:t>
            </a:r>
          </a:p>
        </p:txBody>
      </p:sp>
    </p:spTree>
    <p:extLst>
      <p:ext uri="{BB962C8B-B14F-4D97-AF65-F5344CB8AC3E}">
        <p14:creationId xmlns:p14="http://schemas.microsoft.com/office/powerpoint/2010/main" val="113236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File System Labels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Assigned to file systems for easy identification.</a:t>
            </a:r>
          </a:p>
          <a:p>
            <a:r>
              <a:rPr lang="en-US" dirty="0"/>
              <a:t>Can be up to 16 characters long.</a:t>
            </a:r>
          </a:p>
          <a:p>
            <a:r>
              <a:rPr lang="en-US" dirty="0"/>
              <a:t>Use </a:t>
            </a:r>
            <a:r>
              <a:rPr lang="en-US" dirty="0">
                <a:latin typeface="Cutive Mono" panose="020B0604020202020204" charset="0"/>
                <a:ea typeface="Roboto Mono" panose="020B0604020202020204" charset="0"/>
                <a:cs typeface="Courier New" panose="02070309020205020404" pitchFamily="49" charset="0"/>
              </a:rPr>
              <a:t>e2label</a:t>
            </a:r>
            <a:r>
              <a:rPr lang="en-US" dirty="0"/>
              <a:t> for ext# file systems.</a:t>
            </a:r>
          </a:p>
          <a:p>
            <a:r>
              <a:rPr lang="en-US" dirty="0"/>
              <a:t>Use </a:t>
            </a:r>
            <a:r>
              <a:rPr lang="en-US" dirty="0">
                <a:latin typeface="Cutive Mono" panose="020B0604020202020204" charset="0"/>
                <a:ea typeface="Roboto Mono" panose="020B0604020202020204" charset="0"/>
                <a:cs typeface="Courier New" panose="02070309020205020404" pitchFamily="49" charset="0"/>
              </a:rPr>
              <a:t>xfs_admin</a:t>
            </a:r>
            <a:r>
              <a:rPr lang="en-US" dirty="0"/>
              <a:t> for XFS file systems.</a:t>
            </a:r>
          </a:p>
        </p:txBody>
      </p:sp>
    </p:spTree>
    <p:extLst>
      <p:ext uri="{BB962C8B-B14F-4D97-AF65-F5344CB8AC3E}">
        <p14:creationId xmlns:p14="http://schemas.microsoft.com/office/powerpoint/2010/main" val="3430883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CE9975-C6EF-4EEA-8EF9-F60E24A5FFDB}"/>
              </a:ext>
            </a:extLst>
          </p:cNvPr>
          <p:cNvSpPr>
            <a:spLocks noGrp="1"/>
          </p:cNvSpPr>
          <p:nvPr>
            <p:ph type="title"/>
          </p:nvPr>
        </p:nvSpPr>
        <p:spPr/>
        <p:txBody>
          <a:bodyPr/>
          <a:lstStyle/>
          <a:p>
            <a:r>
              <a:rPr lang="en-US" dirty="0"/>
              <a:t>The Home Directory (Slide 2 of 2)</a:t>
            </a:r>
          </a:p>
        </p:txBody>
      </p:sp>
      <p:sp>
        <p:nvSpPr>
          <p:cNvPr id="4" name="Slide Number Placeholder 3">
            <a:extLst>
              <a:ext uri="{FF2B5EF4-FFF2-40B4-BE49-F238E27FC236}">
                <a16:creationId xmlns:a16="http://schemas.microsoft.com/office/drawing/2014/main" id="{10ED7B6C-DFDF-4A84-B612-EDB7BF2C8CAF}"/>
              </a:ext>
            </a:extLst>
          </p:cNvPr>
          <p:cNvSpPr>
            <a:spLocks noGrp="1"/>
          </p:cNvSpPr>
          <p:nvPr>
            <p:ph type="sldNum" sz="quarter" idx="4"/>
          </p:nvPr>
        </p:nvSpPr>
        <p:spPr/>
        <p:txBody>
          <a:bodyPr/>
          <a:lstStyle/>
          <a:p>
            <a:fld id="{2066355A-084C-D24E-9AD2-7E4FC41EA627}" type="slidenum">
              <a:rPr lang="en-US" smtClean="0"/>
              <a:pPr/>
              <a:t>100</a:t>
            </a:fld>
            <a:endParaRPr lang="en-US" dirty="0"/>
          </a:p>
        </p:txBody>
      </p:sp>
      <p:pic>
        <p:nvPicPr>
          <p:cNvPr id="3" name="Picture 2">
            <a:extLst>
              <a:ext uri="{FF2B5EF4-FFF2-40B4-BE49-F238E27FC236}">
                <a16:creationId xmlns:a16="http://schemas.microsoft.com/office/drawing/2014/main" id="{1E4A1D80-6D24-47DA-ABD1-9CB0852B06C4}"/>
              </a:ext>
            </a:extLst>
          </p:cNvPr>
          <p:cNvPicPr>
            <a:picLocks noChangeAspect="1"/>
          </p:cNvPicPr>
          <p:nvPr/>
        </p:nvPicPr>
        <p:blipFill>
          <a:blip r:embed="rId2"/>
          <a:stretch>
            <a:fillRect/>
          </a:stretch>
        </p:blipFill>
        <p:spPr>
          <a:xfrm>
            <a:off x="1348576" y="793982"/>
            <a:ext cx="6446848" cy="3555535"/>
          </a:xfrm>
          <a:prstGeom prst="rect">
            <a:avLst/>
          </a:prstGeom>
        </p:spPr>
      </p:pic>
    </p:spTree>
    <p:extLst>
      <p:ext uri="{BB962C8B-B14F-4D97-AF65-F5344CB8AC3E}">
        <p14:creationId xmlns:p14="http://schemas.microsoft.com/office/powerpoint/2010/main" val="3138520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Current Working Directory</a:t>
            </a:r>
          </a:p>
        </p:txBody>
      </p:sp>
      <p:sp>
        <p:nvSpPr>
          <p:cNvPr id="6" name="Text Placeholder 5">
            <a:extLst>
              <a:ext uri="{FF2B5EF4-FFF2-40B4-BE49-F238E27FC236}">
                <a16:creationId xmlns:a16="http://schemas.microsoft.com/office/drawing/2014/main" id="{A4E33796-1A95-48A8-8736-E28843338528}"/>
              </a:ext>
            </a:extLst>
          </p:cNvPr>
          <p:cNvSpPr>
            <a:spLocks noGrp="1"/>
          </p:cNvSpPr>
          <p:nvPr>
            <p:ph type="body" sz="quarter" idx="13"/>
          </p:nvPr>
        </p:nvSpPr>
        <p:spPr/>
        <p:txBody>
          <a:bodyPr/>
          <a:lstStyle/>
          <a:p>
            <a:r>
              <a:rPr lang="en-US" dirty="0"/>
              <a:t>The location that you are accessing at any point in time.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101</a:t>
            </a:fld>
            <a:endParaRPr lang="en-US" dirty="0"/>
          </a:p>
        </p:txBody>
      </p:sp>
      <p:sp>
        <p:nvSpPr>
          <p:cNvPr id="5" name="Content Placeholder 4">
            <a:extLst>
              <a:ext uri="{FF2B5EF4-FFF2-40B4-BE49-F238E27FC236}">
                <a16:creationId xmlns:a16="http://schemas.microsoft.com/office/drawing/2014/main" id="{459DA66D-85D0-48EA-95D4-88CED3DD181B}"/>
              </a:ext>
            </a:extLst>
          </p:cNvPr>
          <p:cNvSpPr>
            <a:spLocks noGrp="1"/>
          </p:cNvSpPr>
          <p:nvPr>
            <p:ph idx="1"/>
          </p:nvPr>
        </p:nvSpPr>
        <p:spPr/>
        <p:txBody>
          <a:bodyPr/>
          <a:lstStyle/>
          <a:p>
            <a:r>
              <a:rPr lang="en-US" dirty="0"/>
              <a:t>Example: When you log in, your CWD is </a:t>
            </a:r>
            <a:r>
              <a:rPr lang="en-US" dirty="0">
                <a:latin typeface="Cutive Mono" panose="020B0604020202020204" charset="0"/>
                <a:ea typeface="Roboto Mono" panose="020B0604020202020204" charset="0"/>
              </a:rPr>
              <a:t>/home/&lt;user name&gt;</a:t>
            </a:r>
          </a:p>
          <a:p>
            <a:r>
              <a:rPr lang="en-US" dirty="0"/>
              <a:t>Represented in shorthand by single period (</a:t>
            </a:r>
            <a:r>
              <a:rPr lang="en-US" dirty="0">
                <a:latin typeface="Cutive Mono" panose="020B0604020202020204" charset="0"/>
                <a:ea typeface="Roboto Mono" panose="020B0604020202020204" charset="0"/>
              </a:rPr>
              <a:t>.</a:t>
            </a:r>
            <a:r>
              <a:rPr lang="en-US" dirty="0"/>
              <a:t>)</a:t>
            </a:r>
          </a:p>
          <a:p>
            <a:r>
              <a:rPr lang="en-US" dirty="0"/>
              <a:t>Use </a:t>
            </a:r>
            <a:r>
              <a:rPr lang="en-US" dirty="0">
                <a:latin typeface="Cutive Mono" panose="020B0604020202020204" charset="0"/>
              </a:rPr>
              <a:t>pwd</a:t>
            </a:r>
            <a:r>
              <a:rPr lang="en-US" dirty="0"/>
              <a:t> to identify.</a:t>
            </a:r>
          </a:p>
        </p:txBody>
      </p:sp>
    </p:spTree>
    <p:extLst>
      <p:ext uri="{BB962C8B-B14F-4D97-AF65-F5344CB8AC3E}">
        <p14:creationId xmlns:p14="http://schemas.microsoft.com/office/powerpoint/2010/main" val="2254725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Parent Directory</a:t>
            </a:r>
          </a:p>
        </p:txBody>
      </p:sp>
      <p:sp>
        <p:nvSpPr>
          <p:cNvPr id="6" name="Text Placeholder 5">
            <a:extLst>
              <a:ext uri="{FF2B5EF4-FFF2-40B4-BE49-F238E27FC236}">
                <a16:creationId xmlns:a16="http://schemas.microsoft.com/office/drawing/2014/main" id="{19FE3C70-9941-4844-BF80-6361DC5103F8}"/>
              </a:ext>
            </a:extLst>
          </p:cNvPr>
          <p:cNvSpPr>
            <a:spLocks noGrp="1"/>
          </p:cNvSpPr>
          <p:nvPr>
            <p:ph type="body" sz="quarter" idx="13"/>
          </p:nvPr>
        </p:nvSpPr>
        <p:spPr/>
        <p:txBody>
          <a:bodyPr/>
          <a:lstStyle/>
          <a:p>
            <a:r>
              <a:rPr lang="en-US" dirty="0"/>
              <a:t>The directory that is one level above your current working directory.</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102</a:t>
            </a:fld>
            <a:endParaRPr lang="en-US" dirty="0"/>
          </a:p>
        </p:txBody>
      </p:sp>
      <p:sp>
        <p:nvSpPr>
          <p:cNvPr id="5" name="Content Placeholder 4">
            <a:extLst>
              <a:ext uri="{FF2B5EF4-FFF2-40B4-BE49-F238E27FC236}">
                <a16:creationId xmlns:a16="http://schemas.microsoft.com/office/drawing/2014/main" id="{5C120CE3-E932-4368-981D-A768F225819C}"/>
              </a:ext>
            </a:extLst>
          </p:cNvPr>
          <p:cNvSpPr>
            <a:spLocks noGrp="1"/>
          </p:cNvSpPr>
          <p:nvPr>
            <p:ph idx="1"/>
          </p:nvPr>
        </p:nvSpPr>
        <p:spPr/>
        <p:txBody>
          <a:bodyPr/>
          <a:lstStyle/>
          <a:p>
            <a:r>
              <a:rPr lang="en-US" dirty="0"/>
              <a:t>All directories except root (</a:t>
            </a:r>
            <a:r>
              <a:rPr lang="en-US" dirty="0">
                <a:latin typeface="Cutive Mono" panose="020B0604020202020204" charset="0"/>
                <a:ea typeface="Roboto Mono" panose="020B0604020202020204" charset="0"/>
              </a:rPr>
              <a:t>/</a:t>
            </a:r>
            <a:r>
              <a:rPr lang="en-US" dirty="0">
                <a:ea typeface="Roboto Mono" panose="020B0604020202020204" charset="0"/>
              </a:rPr>
              <a:t>)</a:t>
            </a:r>
            <a:r>
              <a:rPr lang="en-US" dirty="0"/>
              <a:t> have a parent.</a:t>
            </a:r>
          </a:p>
          <a:p>
            <a:r>
              <a:rPr lang="en-US" dirty="0"/>
              <a:t>Use double periods (</a:t>
            </a:r>
            <a:r>
              <a:rPr lang="en-US" dirty="0">
                <a:latin typeface="Cutive Mono" panose="020B0604020202020204" charset="0"/>
                <a:ea typeface="Roboto Mono" panose="020B0604020202020204" charset="0"/>
              </a:rPr>
              <a:t>..</a:t>
            </a:r>
            <a:r>
              <a:rPr lang="en-US" dirty="0"/>
              <a:t>) to switch to parent.</a:t>
            </a:r>
          </a:p>
        </p:txBody>
      </p:sp>
    </p:spTree>
    <p:extLst>
      <p:ext uri="{BB962C8B-B14F-4D97-AF65-F5344CB8AC3E}">
        <p14:creationId xmlns:p14="http://schemas.microsoft.com/office/powerpoint/2010/main" val="2070891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Paths</a:t>
            </a:r>
          </a:p>
        </p:txBody>
      </p:sp>
      <p:sp>
        <p:nvSpPr>
          <p:cNvPr id="6" name="Text Placeholder 5">
            <a:extLst>
              <a:ext uri="{FF2B5EF4-FFF2-40B4-BE49-F238E27FC236}">
                <a16:creationId xmlns:a16="http://schemas.microsoft.com/office/drawing/2014/main" id="{9A70C19F-49A0-4FD5-BCA8-08C66678D232}"/>
              </a:ext>
            </a:extLst>
          </p:cNvPr>
          <p:cNvSpPr>
            <a:spLocks noGrp="1"/>
          </p:cNvSpPr>
          <p:nvPr>
            <p:ph type="body" sz="quarter" idx="13"/>
          </p:nvPr>
        </p:nvSpPr>
        <p:spPr/>
        <p:txBody>
          <a:bodyPr/>
          <a:lstStyle/>
          <a:p>
            <a:r>
              <a:rPr lang="en-US" dirty="0"/>
              <a:t>A specification of an object's location in a file system.</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103</a:t>
            </a:fld>
            <a:endParaRPr lang="en-US" dirty="0"/>
          </a:p>
        </p:txBody>
      </p:sp>
      <p:sp>
        <p:nvSpPr>
          <p:cNvPr id="5" name="Content Placeholder 4">
            <a:extLst>
              <a:ext uri="{FF2B5EF4-FFF2-40B4-BE49-F238E27FC236}">
                <a16:creationId xmlns:a16="http://schemas.microsoft.com/office/drawing/2014/main" id="{5289152E-B7C9-468E-9530-3C0C7567F172}"/>
              </a:ext>
            </a:extLst>
          </p:cNvPr>
          <p:cNvSpPr>
            <a:spLocks noGrp="1"/>
          </p:cNvSpPr>
          <p:nvPr>
            <p:ph idx="1"/>
          </p:nvPr>
        </p:nvSpPr>
        <p:spPr/>
        <p:txBody>
          <a:bodyPr/>
          <a:lstStyle/>
          <a:p>
            <a:r>
              <a:rPr lang="en-US" sz="1600" dirty="0"/>
              <a:t>Begins with root directory and ends with file/directory you want to access.</a:t>
            </a:r>
          </a:p>
          <a:p>
            <a:r>
              <a:rPr lang="en-US" sz="1600" dirty="0"/>
              <a:t>You've worked with paths to access various files/directories.</a:t>
            </a:r>
          </a:p>
          <a:p>
            <a:r>
              <a:rPr lang="en-US" sz="1600" dirty="0"/>
              <a:t>Refer to a file by providing path to that file.</a:t>
            </a:r>
          </a:p>
          <a:p>
            <a:r>
              <a:rPr lang="en-US" sz="1600" dirty="0"/>
              <a:t>Home directory is </a:t>
            </a:r>
            <a:r>
              <a:rPr lang="en-US" sz="1600" dirty="0">
                <a:latin typeface="Cutive Mono" panose="020B0604020202020204" charset="0"/>
                <a:ea typeface="Roboto Mono" panose="020B0604020202020204" charset="0"/>
              </a:rPr>
              <a:t>jsmith</a:t>
            </a:r>
          </a:p>
          <a:p>
            <a:pPr lvl="1"/>
            <a:r>
              <a:rPr lang="en-US" sz="1400" dirty="0"/>
              <a:t>Contains subdirectory </a:t>
            </a:r>
            <a:r>
              <a:rPr lang="en-US" sz="1400" dirty="0">
                <a:latin typeface="Cutive Mono" panose="020B0604020202020204" charset="0"/>
                <a:ea typeface="Roboto Mono" panose="020B0604020202020204" charset="0"/>
              </a:rPr>
              <a:t>work</a:t>
            </a:r>
          </a:p>
          <a:p>
            <a:pPr lvl="2"/>
            <a:r>
              <a:rPr lang="en-US" sz="1200" dirty="0"/>
              <a:t>Contains file </a:t>
            </a:r>
            <a:r>
              <a:rPr lang="en-US" sz="1200" dirty="0">
                <a:latin typeface="Cutive Mono" panose="020B0604020202020204" charset="0"/>
                <a:ea typeface="Roboto Mono" panose="020B0604020202020204" charset="0"/>
              </a:rPr>
              <a:t>mywork</a:t>
            </a:r>
          </a:p>
          <a:p>
            <a:r>
              <a:rPr lang="en-US" sz="1600" dirty="0"/>
              <a:t>Path is: </a:t>
            </a:r>
            <a:r>
              <a:rPr lang="en-US" sz="1600" dirty="0">
                <a:latin typeface="Cutive Mono" panose="020B0604020202020204" charset="0"/>
                <a:ea typeface="Roboto Mono" panose="020B0604020202020204" charset="0"/>
              </a:rPr>
              <a:t>/home/jsmith/work/mywork</a:t>
            </a:r>
          </a:p>
          <a:p>
            <a:r>
              <a:rPr lang="en-US" sz="1600" dirty="0"/>
              <a:t>Forward slash (</a:t>
            </a:r>
            <a:r>
              <a:rPr lang="en-US" sz="1600" dirty="0">
                <a:latin typeface="Cutive Mono" panose="020B0604020202020204" charset="0"/>
                <a:ea typeface="Roboto Mono" panose="020B0604020202020204" charset="0"/>
              </a:rPr>
              <a:t>/</a:t>
            </a:r>
            <a:r>
              <a:rPr lang="en-US" sz="1600" dirty="0"/>
              <a:t>) separates items.</a:t>
            </a:r>
          </a:p>
          <a:p>
            <a:pPr lvl="1"/>
            <a:r>
              <a:rPr lang="en-US" sz="1400" dirty="0"/>
              <a:t>First instance represents root directory.</a:t>
            </a:r>
          </a:p>
        </p:txBody>
      </p:sp>
    </p:spTree>
    <p:extLst>
      <p:ext uri="{BB962C8B-B14F-4D97-AF65-F5344CB8AC3E}">
        <p14:creationId xmlns:p14="http://schemas.microsoft.com/office/powerpoint/2010/main" val="613430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Absolute vs. Relative Paths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104</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Absolute path is a specific location.</a:t>
            </a:r>
          </a:p>
          <a:p>
            <a:pPr lvl="1"/>
            <a:r>
              <a:rPr lang="en-US" dirty="0"/>
              <a:t>Irrespective of CWD or combined paths.</a:t>
            </a:r>
          </a:p>
          <a:p>
            <a:pPr lvl="1"/>
            <a:r>
              <a:rPr lang="en-US" dirty="0"/>
              <a:t>References root directory.</a:t>
            </a:r>
          </a:p>
          <a:p>
            <a:pPr lvl="1"/>
            <a:r>
              <a:rPr lang="en-US" dirty="0"/>
              <a:t>Starts with forward slash.</a:t>
            </a:r>
          </a:p>
          <a:p>
            <a:r>
              <a:rPr lang="en-US" dirty="0"/>
              <a:t>Relative path is based on CWD.</a:t>
            </a:r>
          </a:p>
          <a:p>
            <a:pPr lvl="1"/>
            <a:r>
              <a:rPr lang="en-US" dirty="0"/>
              <a:t>Don't begin with forward slash.</a:t>
            </a:r>
          </a:p>
          <a:p>
            <a:pPr lvl="1"/>
            <a:r>
              <a:rPr lang="en-US" dirty="0"/>
              <a:t>Full absolute path not necessary.</a:t>
            </a:r>
          </a:p>
          <a:p>
            <a:pPr lvl="1"/>
            <a:r>
              <a:rPr lang="en-US" dirty="0"/>
              <a:t>Can contain CWD (</a:t>
            </a:r>
            <a:r>
              <a:rPr lang="en-US" dirty="0">
                <a:latin typeface="Cutive Mono" panose="020B0604020202020204" charset="0"/>
                <a:ea typeface="Roboto Mono" panose="020B0604020202020204" charset="0"/>
              </a:rPr>
              <a:t>.</a:t>
            </a:r>
            <a:r>
              <a:rPr lang="en-US" dirty="0"/>
              <a:t>) and parent directory (</a:t>
            </a:r>
            <a:r>
              <a:rPr lang="en-US" dirty="0">
                <a:latin typeface="Cutive Mono" panose="020B0604020202020204" charset="0"/>
                <a:ea typeface="Roboto Mono" panose="020B0604020202020204" charset="0"/>
              </a:rPr>
              <a:t>..</a:t>
            </a:r>
            <a:r>
              <a:rPr lang="en-US" dirty="0"/>
              <a:t>) indicators.</a:t>
            </a:r>
          </a:p>
        </p:txBody>
      </p:sp>
    </p:spTree>
    <p:extLst>
      <p:ext uri="{BB962C8B-B14F-4D97-AF65-F5344CB8AC3E}">
        <p14:creationId xmlns:p14="http://schemas.microsoft.com/office/powerpoint/2010/main" val="9553562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File System Navigation Commands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105</a:t>
            </a:fld>
            <a:endParaRPr lang="en-US" dirty="0"/>
          </a:p>
        </p:txBody>
      </p:sp>
      <p:graphicFrame>
        <p:nvGraphicFramePr>
          <p:cNvPr id="5" name="Group 23">
            <a:extLst>
              <a:ext uri="{FF2B5EF4-FFF2-40B4-BE49-F238E27FC236}">
                <a16:creationId xmlns:a16="http://schemas.microsoft.com/office/drawing/2014/main" id="{CD2D9F54-1FDF-4807-AAD7-7B8BEC19DC54}"/>
              </a:ext>
            </a:extLst>
          </p:cNvPr>
          <p:cNvGraphicFramePr>
            <a:graphicFrameLocks noGrp="1"/>
          </p:cNvGraphicFramePr>
          <p:nvPr>
            <p:extLst>
              <p:ext uri="{D42A27DB-BD31-4B8C-83A1-F6EECF244321}">
                <p14:modId xmlns:p14="http://schemas.microsoft.com/office/powerpoint/2010/main" val="3659759981"/>
              </p:ext>
            </p:extLst>
          </p:nvPr>
        </p:nvGraphicFramePr>
        <p:xfrm>
          <a:off x="1781033" y="1749992"/>
          <a:ext cx="5577354" cy="1643516"/>
        </p:xfrm>
        <a:graphic>
          <a:graphicData uri="http://schemas.openxmlformats.org/drawingml/2006/table">
            <a:tbl>
              <a:tblPr/>
              <a:tblGrid>
                <a:gridCol w="1291597">
                  <a:extLst>
                    <a:ext uri="{9D8B030D-6E8A-4147-A177-3AD203B41FA5}">
                      <a16:colId xmlns:a16="http://schemas.microsoft.com/office/drawing/2014/main" val="20000"/>
                    </a:ext>
                  </a:extLst>
                </a:gridCol>
                <a:gridCol w="4285757">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Traverse directory structure to change CWD.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7753813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files/directories in CWD or path specified.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5434223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pwd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Print CWD to console.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28135874"/>
                  </a:ext>
                </a:extLst>
              </a:tr>
            </a:tbl>
          </a:graphicData>
        </a:graphic>
      </p:graphicFrame>
    </p:spTree>
    <p:extLst>
      <p:ext uri="{BB962C8B-B14F-4D97-AF65-F5344CB8AC3E}">
        <p14:creationId xmlns:p14="http://schemas.microsoft.com/office/powerpoint/2010/main" val="3184727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93B808-D73F-4785-93AD-0EEFD691017A}"/>
              </a:ext>
            </a:extLst>
          </p:cNvPr>
          <p:cNvSpPr>
            <a:spLocks noGrp="1"/>
          </p:cNvSpPr>
          <p:nvPr>
            <p:ph type="body" sz="quarter" idx="13"/>
          </p:nvPr>
        </p:nvSpPr>
        <p:spPr/>
        <p:txBody>
          <a:bodyPr/>
          <a:lstStyle/>
          <a:p>
            <a:r>
              <a:rPr lang="en-US" dirty="0"/>
              <a:t>Discussing the Linux Directory Structure</a:t>
            </a:r>
          </a:p>
        </p:txBody>
      </p:sp>
      <p:sp>
        <p:nvSpPr>
          <p:cNvPr id="3" name="Slide Number Placeholder 2">
            <a:extLst>
              <a:ext uri="{FF2B5EF4-FFF2-40B4-BE49-F238E27FC236}">
                <a16:creationId xmlns:a16="http://schemas.microsoft.com/office/drawing/2014/main" id="{A470D093-D012-494E-A2FB-6CDF777715C4}"/>
              </a:ext>
            </a:extLst>
          </p:cNvPr>
          <p:cNvSpPr>
            <a:spLocks noGrp="1"/>
          </p:cNvSpPr>
          <p:nvPr>
            <p:ph type="sldNum" sz="quarter" idx="4"/>
          </p:nvPr>
        </p:nvSpPr>
        <p:spPr/>
        <p:txBody>
          <a:bodyPr/>
          <a:lstStyle/>
          <a:p>
            <a:fld id="{2066355A-084C-D24E-9AD2-7E4FC41EA627}" type="slidenum">
              <a:rPr lang="en-US" smtClean="0"/>
              <a:pPr/>
              <a:t>106</a:t>
            </a:fld>
            <a:endParaRPr lang="en-US" dirty="0"/>
          </a:p>
        </p:txBody>
      </p:sp>
    </p:spTree>
    <p:extLst>
      <p:ext uri="{BB962C8B-B14F-4D97-AF65-F5344CB8AC3E}">
        <p14:creationId xmlns:p14="http://schemas.microsoft.com/office/powerpoint/2010/main" val="399406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466AC-BC60-CB4E-8A69-E907178FF464}"/>
              </a:ext>
            </a:extLst>
          </p:cNvPr>
          <p:cNvSpPr>
            <a:spLocks noGrp="1"/>
          </p:cNvSpPr>
          <p:nvPr>
            <p:ph idx="1"/>
          </p:nvPr>
        </p:nvSpPr>
        <p:spPr/>
        <p:txBody>
          <a:bodyPr/>
          <a:lstStyle/>
          <a:p>
            <a:r>
              <a:rPr lang="en-US" b="1" dirty="0"/>
              <a:t>If you cd to the root directory of the file system, name three directories that you'll see there.</a:t>
            </a:r>
          </a:p>
          <a:p>
            <a:endParaRPr lang="en-US" b="1" dirty="0"/>
          </a:p>
          <a:p>
            <a:r>
              <a:rPr lang="en-US" b="1" dirty="0"/>
              <a:t>ANSWER:</a:t>
            </a:r>
          </a:p>
          <a:p>
            <a:pPr lvl="1"/>
            <a:r>
              <a:rPr lang="en-US" dirty="0"/>
              <a:t>The root of the file system is / and some possibilities are: /</a:t>
            </a:r>
            <a:r>
              <a:rPr lang="en-US" dirty="0" err="1"/>
              <a:t>etc</a:t>
            </a:r>
            <a:r>
              <a:rPr lang="en-US" dirty="0"/>
              <a:t>, /home, /opt, /</a:t>
            </a:r>
            <a:r>
              <a:rPr lang="en-US" dirty="0" err="1"/>
              <a:t>mnt</a:t>
            </a:r>
            <a:r>
              <a:rPr lang="en-US" dirty="0"/>
              <a:t>, /media, /boot, /dev, /proc, /</a:t>
            </a:r>
            <a:r>
              <a:rPr lang="en-US" dirty="0" err="1"/>
              <a:t>tmp</a:t>
            </a:r>
            <a:r>
              <a:rPr lang="en-US" dirty="0"/>
              <a:t>, /</a:t>
            </a:r>
            <a:r>
              <a:rPr lang="en-US" dirty="0" err="1"/>
              <a:t>var</a:t>
            </a:r>
            <a:r>
              <a:rPr lang="en-US" dirty="0"/>
              <a:t>, /lib, /bin, /</a:t>
            </a:r>
            <a:r>
              <a:rPr lang="en-US" dirty="0" err="1"/>
              <a:t>sbin</a:t>
            </a:r>
            <a:r>
              <a:rPr lang="en-US" dirty="0"/>
              <a:t>, /sys, /root, and /</a:t>
            </a:r>
            <a:r>
              <a:rPr lang="en-US" dirty="0" err="1"/>
              <a:t>usr</a:t>
            </a:r>
            <a:endParaRPr lang="en-US" dirty="0"/>
          </a:p>
          <a:p>
            <a:endParaRPr lang="en-US" dirty="0"/>
          </a:p>
        </p:txBody>
      </p:sp>
      <p:sp>
        <p:nvSpPr>
          <p:cNvPr id="3" name="Title 2">
            <a:extLst>
              <a:ext uri="{FF2B5EF4-FFF2-40B4-BE49-F238E27FC236}">
                <a16:creationId xmlns:a16="http://schemas.microsoft.com/office/drawing/2014/main" id="{E397BE10-683A-6F45-80F0-9E35C46ABB81}"/>
              </a:ext>
            </a:extLst>
          </p:cNvPr>
          <p:cNvSpPr>
            <a:spLocks noGrp="1"/>
          </p:cNvSpPr>
          <p:nvPr>
            <p:ph type="title"/>
          </p:nvPr>
        </p:nvSpPr>
        <p:spPr>
          <a:xfrm>
            <a:off x="341924" y="148785"/>
            <a:ext cx="8235342" cy="633458"/>
          </a:xfrm>
        </p:spPr>
        <p:txBody>
          <a:bodyPr/>
          <a:lstStyle/>
          <a:p>
            <a:r>
              <a:rPr lang="en-US" dirty="0"/>
              <a:t>Activity 4-9: Discussing the Linux Directory Structure</a:t>
            </a:r>
          </a:p>
        </p:txBody>
      </p:sp>
      <p:sp>
        <p:nvSpPr>
          <p:cNvPr id="4" name="Slide Number Placeholder 3">
            <a:extLst>
              <a:ext uri="{FF2B5EF4-FFF2-40B4-BE49-F238E27FC236}">
                <a16:creationId xmlns:a16="http://schemas.microsoft.com/office/drawing/2014/main" id="{24DE0184-B984-8148-ABB5-6D2C4F9632AE}"/>
              </a:ext>
            </a:extLst>
          </p:cNvPr>
          <p:cNvSpPr>
            <a:spLocks noGrp="1"/>
          </p:cNvSpPr>
          <p:nvPr>
            <p:ph type="sldNum" sz="quarter" idx="4"/>
          </p:nvPr>
        </p:nvSpPr>
        <p:spPr/>
        <p:txBody>
          <a:bodyPr/>
          <a:lstStyle/>
          <a:p>
            <a:fld id="{2066355A-084C-D24E-9AD2-7E4FC41EA627}" type="slidenum">
              <a:rPr lang="en-US" smtClean="0"/>
              <a:pPr/>
              <a:t>107</a:t>
            </a:fld>
            <a:endParaRPr lang="en-US" dirty="0"/>
          </a:p>
        </p:txBody>
      </p:sp>
    </p:spTree>
    <p:extLst>
      <p:ext uri="{BB962C8B-B14F-4D97-AF65-F5344CB8AC3E}">
        <p14:creationId xmlns:p14="http://schemas.microsoft.com/office/powerpoint/2010/main" val="171417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466AC-BC60-CB4E-8A69-E907178FF464}"/>
              </a:ext>
            </a:extLst>
          </p:cNvPr>
          <p:cNvSpPr>
            <a:spLocks noGrp="1"/>
          </p:cNvSpPr>
          <p:nvPr>
            <p:ph idx="1"/>
          </p:nvPr>
        </p:nvSpPr>
        <p:spPr/>
        <p:txBody>
          <a:bodyPr/>
          <a:lstStyle/>
          <a:p>
            <a:r>
              <a:rPr lang="en-US" b="1" dirty="0"/>
              <a:t>What standard directory contains system logs?</a:t>
            </a:r>
          </a:p>
          <a:p>
            <a:endParaRPr lang="en-US" b="1" dirty="0"/>
          </a:p>
          <a:p>
            <a:r>
              <a:rPr lang="en-US" b="1" dirty="0"/>
              <a:t>ANSWER:</a:t>
            </a:r>
          </a:p>
          <a:p>
            <a:pPr lvl="1"/>
            <a:r>
              <a:rPr lang="en-US" dirty="0"/>
              <a:t>/</a:t>
            </a:r>
            <a:r>
              <a:rPr lang="en-US" dirty="0" err="1"/>
              <a:t>var</a:t>
            </a:r>
            <a:r>
              <a:rPr lang="en-US" dirty="0"/>
              <a:t>/ or, more specifically, /</a:t>
            </a:r>
            <a:r>
              <a:rPr lang="en-US" dirty="0" err="1"/>
              <a:t>var</a:t>
            </a:r>
            <a:r>
              <a:rPr lang="en-US" dirty="0"/>
              <a:t>/log/</a:t>
            </a:r>
          </a:p>
          <a:p>
            <a:endParaRPr lang="en-US" dirty="0"/>
          </a:p>
        </p:txBody>
      </p:sp>
      <p:sp>
        <p:nvSpPr>
          <p:cNvPr id="3" name="Title 2">
            <a:extLst>
              <a:ext uri="{FF2B5EF4-FFF2-40B4-BE49-F238E27FC236}">
                <a16:creationId xmlns:a16="http://schemas.microsoft.com/office/drawing/2014/main" id="{E397BE10-683A-6F45-80F0-9E35C46ABB81}"/>
              </a:ext>
            </a:extLst>
          </p:cNvPr>
          <p:cNvSpPr>
            <a:spLocks noGrp="1"/>
          </p:cNvSpPr>
          <p:nvPr>
            <p:ph type="title"/>
          </p:nvPr>
        </p:nvSpPr>
        <p:spPr>
          <a:xfrm>
            <a:off x="341924" y="148785"/>
            <a:ext cx="8235342" cy="633458"/>
          </a:xfrm>
        </p:spPr>
        <p:txBody>
          <a:bodyPr/>
          <a:lstStyle/>
          <a:p>
            <a:r>
              <a:rPr lang="en-US" dirty="0"/>
              <a:t>Activity 4-9: Discussing the Linux Directory Structure</a:t>
            </a:r>
          </a:p>
        </p:txBody>
      </p:sp>
      <p:sp>
        <p:nvSpPr>
          <p:cNvPr id="4" name="Slide Number Placeholder 3">
            <a:extLst>
              <a:ext uri="{FF2B5EF4-FFF2-40B4-BE49-F238E27FC236}">
                <a16:creationId xmlns:a16="http://schemas.microsoft.com/office/drawing/2014/main" id="{24DE0184-B984-8148-ABB5-6D2C4F9632AE}"/>
              </a:ext>
            </a:extLst>
          </p:cNvPr>
          <p:cNvSpPr>
            <a:spLocks noGrp="1"/>
          </p:cNvSpPr>
          <p:nvPr>
            <p:ph type="sldNum" sz="quarter" idx="4"/>
          </p:nvPr>
        </p:nvSpPr>
        <p:spPr/>
        <p:txBody>
          <a:bodyPr/>
          <a:lstStyle/>
          <a:p>
            <a:fld id="{2066355A-084C-D24E-9AD2-7E4FC41EA627}" type="slidenum">
              <a:rPr lang="en-US" smtClean="0"/>
              <a:pPr/>
              <a:t>108</a:t>
            </a:fld>
            <a:endParaRPr lang="en-US" dirty="0"/>
          </a:p>
        </p:txBody>
      </p:sp>
    </p:spTree>
    <p:extLst>
      <p:ext uri="{BB962C8B-B14F-4D97-AF65-F5344CB8AC3E}">
        <p14:creationId xmlns:p14="http://schemas.microsoft.com/office/powerpoint/2010/main" val="34791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466AC-BC60-CB4E-8A69-E907178FF464}"/>
              </a:ext>
            </a:extLst>
          </p:cNvPr>
          <p:cNvSpPr>
            <a:spLocks noGrp="1"/>
          </p:cNvSpPr>
          <p:nvPr>
            <p:ph idx="1"/>
          </p:nvPr>
        </p:nvSpPr>
        <p:spPr/>
        <p:txBody>
          <a:bodyPr/>
          <a:lstStyle/>
          <a:p>
            <a:r>
              <a:rPr lang="en-US" b="1" dirty="0"/>
              <a:t>How can you list files in a hidden directory?</a:t>
            </a:r>
          </a:p>
          <a:p>
            <a:endParaRPr lang="en-US" b="1" dirty="0"/>
          </a:p>
          <a:p>
            <a:r>
              <a:rPr lang="en-US" b="1" dirty="0"/>
              <a:t>ANSWER:</a:t>
            </a:r>
          </a:p>
          <a:p>
            <a:pPr lvl="1"/>
            <a:r>
              <a:rPr lang="en-US" dirty="0"/>
              <a:t>Similar to any other directory, either you cd into the hidden directory and issue the ls command or you explicitly name the hidden directory in your command, such as ls .</a:t>
            </a:r>
            <a:r>
              <a:rPr lang="en-US" dirty="0" err="1"/>
              <a:t>ssh</a:t>
            </a:r>
            <a:endParaRPr lang="en-US" dirty="0"/>
          </a:p>
          <a:p>
            <a:endParaRPr lang="en-US" dirty="0"/>
          </a:p>
        </p:txBody>
      </p:sp>
      <p:sp>
        <p:nvSpPr>
          <p:cNvPr id="3" name="Title 2">
            <a:extLst>
              <a:ext uri="{FF2B5EF4-FFF2-40B4-BE49-F238E27FC236}">
                <a16:creationId xmlns:a16="http://schemas.microsoft.com/office/drawing/2014/main" id="{E397BE10-683A-6F45-80F0-9E35C46ABB81}"/>
              </a:ext>
            </a:extLst>
          </p:cNvPr>
          <p:cNvSpPr>
            <a:spLocks noGrp="1"/>
          </p:cNvSpPr>
          <p:nvPr>
            <p:ph type="title"/>
          </p:nvPr>
        </p:nvSpPr>
        <p:spPr>
          <a:xfrm>
            <a:off x="341924" y="148785"/>
            <a:ext cx="8235342" cy="633458"/>
          </a:xfrm>
        </p:spPr>
        <p:txBody>
          <a:bodyPr/>
          <a:lstStyle/>
          <a:p>
            <a:r>
              <a:rPr lang="en-US" dirty="0"/>
              <a:t>Activity 4-9: Discussing the Linux Directory Structure</a:t>
            </a:r>
          </a:p>
        </p:txBody>
      </p:sp>
      <p:sp>
        <p:nvSpPr>
          <p:cNvPr id="4" name="Slide Number Placeholder 3">
            <a:extLst>
              <a:ext uri="{FF2B5EF4-FFF2-40B4-BE49-F238E27FC236}">
                <a16:creationId xmlns:a16="http://schemas.microsoft.com/office/drawing/2014/main" id="{24DE0184-B984-8148-ABB5-6D2C4F9632AE}"/>
              </a:ext>
            </a:extLst>
          </p:cNvPr>
          <p:cNvSpPr>
            <a:spLocks noGrp="1"/>
          </p:cNvSpPr>
          <p:nvPr>
            <p:ph type="sldNum" sz="quarter" idx="4"/>
          </p:nvPr>
        </p:nvSpPr>
        <p:spPr/>
        <p:txBody>
          <a:bodyPr/>
          <a:lstStyle/>
          <a:p>
            <a:fld id="{2066355A-084C-D24E-9AD2-7E4FC41EA627}" type="slidenum">
              <a:rPr lang="en-US" smtClean="0"/>
              <a:pPr/>
              <a:t>109</a:t>
            </a:fld>
            <a:endParaRPr lang="en-US" dirty="0"/>
          </a:p>
        </p:txBody>
      </p:sp>
    </p:spTree>
    <p:extLst>
      <p:ext uri="{BB962C8B-B14F-4D97-AF65-F5344CB8AC3E}">
        <p14:creationId xmlns:p14="http://schemas.microsoft.com/office/powerpoint/2010/main" val="25642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Partitions</a:t>
            </a:r>
          </a:p>
        </p:txBody>
      </p:sp>
      <p:sp>
        <p:nvSpPr>
          <p:cNvPr id="6" name="Text Placeholder 5">
            <a:extLst>
              <a:ext uri="{FF2B5EF4-FFF2-40B4-BE49-F238E27FC236}">
                <a16:creationId xmlns:a16="http://schemas.microsoft.com/office/drawing/2014/main" id="{25211B18-5259-4D27-98EC-0C98887A6629}"/>
              </a:ext>
            </a:extLst>
          </p:cNvPr>
          <p:cNvSpPr>
            <a:spLocks noGrp="1"/>
          </p:cNvSpPr>
          <p:nvPr>
            <p:ph type="body" sz="quarter" idx="13"/>
          </p:nvPr>
        </p:nvSpPr>
        <p:spPr/>
        <p:txBody>
          <a:bodyPr/>
          <a:lstStyle/>
          <a:p>
            <a:r>
              <a:rPr lang="en-US" dirty="0"/>
              <a:t>A section of a storage drive that logically acts as a separate drive.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5" name="Content Placeholder 4">
            <a:extLst>
              <a:ext uri="{FF2B5EF4-FFF2-40B4-BE49-F238E27FC236}">
                <a16:creationId xmlns:a16="http://schemas.microsoft.com/office/drawing/2014/main" id="{3C6A7B90-9B87-4F27-A599-A37D49E9DBBC}"/>
              </a:ext>
            </a:extLst>
          </p:cNvPr>
          <p:cNvSpPr>
            <a:spLocks noGrp="1"/>
          </p:cNvSpPr>
          <p:nvPr>
            <p:ph idx="1"/>
          </p:nvPr>
        </p:nvSpPr>
        <p:spPr/>
        <p:txBody>
          <a:bodyPr/>
          <a:lstStyle/>
          <a:p>
            <a:r>
              <a:rPr lang="en-US" dirty="0"/>
              <a:t>Enable you to convert large drive into smaller chunks.</a:t>
            </a:r>
          </a:p>
          <a:p>
            <a:pPr lvl="1"/>
            <a:r>
              <a:rPr lang="en-US" dirty="0"/>
              <a:t>Better organization of information.</a:t>
            </a:r>
          </a:p>
          <a:p>
            <a:r>
              <a:rPr lang="en-US" dirty="0"/>
              <a:t>Must be formatted and assigned a file system first.</a:t>
            </a:r>
          </a:p>
          <a:p>
            <a:r>
              <a:rPr lang="en-US" dirty="0"/>
              <a:t>Identified using partition table.</a:t>
            </a:r>
          </a:p>
          <a:p>
            <a:r>
              <a:rPr lang="en-US" dirty="0"/>
              <a:t>Size of partition can vary, but cannot exceed total drive size.</a:t>
            </a:r>
          </a:p>
          <a:p>
            <a:r>
              <a:rPr lang="en-US" dirty="0"/>
              <a:t>Most OSes support partitioning.</a:t>
            </a:r>
          </a:p>
          <a:p>
            <a:r>
              <a:rPr lang="en-US" dirty="0"/>
              <a:t>Different types of data can be stored in separate locations.</a:t>
            </a:r>
          </a:p>
          <a:p>
            <a:pPr lvl="1"/>
            <a:r>
              <a:rPr lang="en-US" dirty="0"/>
              <a:t>Example: Separate system files from user-accessible files.</a:t>
            </a:r>
          </a:p>
        </p:txBody>
      </p:sp>
    </p:spTree>
    <p:extLst>
      <p:ext uri="{BB962C8B-B14F-4D97-AF65-F5344CB8AC3E}">
        <p14:creationId xmlns:p14="http://schemas.microsoft.com/office/powerpoint/2010/main" val="27427454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466AC-BC60-CB4E-8A69-E907178FF464}"/>
              </a:ext>
            </a:extLst>
          </p:cNvPr>
          <p:cNvSpPr>
            <a:spLocks noGrp="1"/>
          </p:cNvSpPr>
          <p:nvPr>
            <p:ph idx="1"/>
          </p:nvPr>
        </p:nvSpPr>
        <p:spPr/>
        <p:txBody>
          <a:bodyPr/>
          <a:lstStyle/>
          <a:p>
            <a:r>
              <a:rPr lang="en-US" b="1" dirty="0"/>
              <a:t>Explain the difference between /root and /</a:t>
            </a:r>
          </a:p>
          <a:p>
            <a:endParaRPr lang="en-US" b="1" dirty="0"/>
          </a:p>
          <a:p>
            <a:r>
              <a:rPr lang="en-US" b="1" dirty="0"/>
              <a:t>ANSWER:</a:t>
            </a:r>
          </a:p>
          <a:p>
            <a:pPr lvl="1"/>
            <a:r>
              <a:rPr lang="en-US" dirty="0"/>
              <a:t>The /root directory is the root user's home directory and / is the root of the file system.</a:t>
            </a:r>
          </a:p>
          <a:p>
            <a:endParaRPr lang="en-US" dirty="0"/>
          </a:p>
        </p:txBody>
      </p:sp>
      <p:sp>
        <p:nvSpPr>
          <p:cNvPr id="3" name="Title 2">
            <a:extLst>
              <a:ext uri="{FF2B5EF4-FFF2-40B4-BE49-F238E27FC236}">
                <a16:creationId xmlns:a16="http://schemas.microsoft.com/office/drawing/2014/main" id="{E397BE10-683A-6F45-80F0-9E35C46ABB81}"/>
              </a:ext>
            </a:extLst>
          </p:cNvPr>
          <p:cNvSpPr>
            <a:spLocks noGrp="1"/>
          </p:cNvSpPr>
          <p:nvPr>
            <p:ph type="title"/>
          </p:nvPr>
        </p:nvSpPr>
        <p:spPr>
          <a:xfrm>
            <a:off x="341924" y="148785"/>
            <a:ext cx="8235342" cy="633458"/>
          </a:xfrm>
        </p:spPr>
        <p:txBody>
          <a:bodyPr/>
          <a:lstStyle/>
          <a:p>
            <a:r>
              <a:rPr lang="en-US" dirty="0"/>
              <a:t>Activity 4-9: Discussing the Linux Directory Structure</a:t>
            </a:r>
          </a:p>
        </p:txBody>
      </p:sp>
      <p:sp>
        <p:nvSpPr>
          <p:cNvPr id="4" name="Slide Number Placeholder 3">
            <a:extLst>
              <a:ext uri="{FF2B5EF4-FFF2-40B4-BE49-F238E27FC236}">
                <a16:creationId xmlns:a16="http://schemas.microsoft.com/office/drawing/2014/main" id="{24DE0184-B984-8148-ABB5-6D2C4F9632AE}"/>
              </a:ext>
            </a:extLst>
          </p:cNvPr>
          <p:cNvSpPr>
            <a:spLocks noGrp="1"/>
          </p:cNvSpPr>
          <p:nvPr>
            <p:ph type="sldNum" sz="quarter" idx="4"/>
          </p:nvPr>
        </p:nvSpPr>
        <p:spPr/>
        <p:txBody>
          <a:bodyPr/>
          <a:lstStyle/>
          <a:p>
            <a:fld id="{2066355A-084C-D24E-9AD2-7E4FC41EA627}" type="slidenum">
              <a:rPr lang="en-US" smtClean="0"/>
              <a:pPr/>
              <a:t>110</a:t>
            </a:fld>
            <a:endParaRPr lang="en-US" dirty="0"/>
          </a:p>
        </p:txBody>
      </p:sp>
    </p:spTree>
    <p:extLst>
      <p:ext uri="{BB962C8B-B14F-4D97-AF65-F5344CB8AC3E}">
        <p14:creationId xmlns:p14="http://schemas.microsoft.com/office/powerpoint/2010/main" val="39908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466AC-BC60-CB4E-8A69-E907178FF464}"/>
              </a:ext>
            </a:extLst>
          </p:cNvPr>
          <p:cNvSpPr>
            <a:spLocks noGrp="1"/>
          </p:cNvSpPr>
          <p:nvPr>
            <p:ph idx="1"/>
          </p:nvPr>
        </p:nvSpPr>
        <p:spPr/>
        <p:txBody>
          <a:bodyPr/>
          <a:lstStyle/>
          <a:p>
            <a:r>
              <a:rPr lang="en-US" b="1" dirty="0"/>
              <a:t>If you cd into /opt/log/first/test/test1 and then type cd ~ and press Enter, which directory is now your current working directory?</a:t>
            </a:r>
          </a:p>
          <a:p>
            <a:endParaRPr lang="en-US" b="1" dirty="0"/>
          </a:p>
          <a:p>
            <a:r>
              <a:rPr lang="en-US" b="1" dirty="0"/>
              <a:t>ANSWER:</a:t>
            </a:r>
          </a:p>
          <a:p>
            <a:pPr lvl="1"/>
            <a:r>
              <a:rPr lang="en-US" dirty="0"/>
              <a:t>Your home directory. If your user name is </a:t>
            </a:r>
            <a:r>
              <a:rPr lang="en-US" dirty="0" err="1"/>
              <a:t>bsmith</a:t>
            </a:r>
            <a:r>
              <a:rPr lang="en-US" dirty="0"/>
              <a:t>, this is /home/</a:t>
            </a:r>
            <a:r>
              <a:rPr lang="en-US" dirty="0" err="1"/>
              <a:t>bsmith</a:t>
            </a:r>
            <a:r>
              <a:rPr lang="en-US" dirty="0"/>
              <a:t>. The cd ~ command returns you to your home directory regardless of where you are on the file system.</a:t>
            </a:r>
          </a:p>
        </p:txBody>
      </p:sp>
      <p:sp>
        <p:nvSpPr>
          <p:cNvPr id="3" name="Title 2">
            <a:extLst>
              <a:ext uri="{FF2B5EF4-FFF2-40B4-BE49-F238E27FC236}">
                <a16:creationId xmlns:a16="http://schemas.microsoft.com/office/drawing/2014/main" id="{E397BE10-683A-6F45-80F0-9E35C46ABB81}"/>
              </a:ext>
            </a:extLst>
          </p:cNvPr>
          <p:cNvSpPr>
            <a:spLocks noGrp="1"/>
          </p:cNvSpPr>
          <p:nvPr>
            <p:ph type="title"/>
          </p:nvPr>
        </p:nvSpPr>
        <p:spPr>
          <a:xfrm>
            <a:off x="341924" y="148785"/>
            <a:ext cx="8235342" cy="633458"/>
          </a:xfrm>
        </p:spPr>
        <p:txBody>
          <a:bodyPr/>
          <a:lstStyle/>
          <a:p>
            <a:r>
              <a:rPr lang="en-US" dirty="0"/>
              <a:t>Activity 4-9: Discussing the Linux Directory Structure</a:t>
            </a:r>
          </a:p>
        </p:txBody>
      </p:sp>
      <p:sp>
        <p:nvSpPr>
          <p:cNvPr id="4" name="Slide Number Placeholder 3">
            <a:extLst>
              <a:ext uri="{FF2B5EF4-FFF2-40B4-BE49-F238E27FC236}">
                <a16:creationId xmlns:a16="http://schemas.microsoft.com/office/drawing/2014/main" id="{24DE0184-B984-8148-ABB5-6D2C4F9632AE}"/>
              </a:ext>
            </a:extLst>
          </p:cNvPr>
          <p:cNvSpPr>
            <a:spLocks noGrp="1"/>
          </p:cNvSpPr>
          <p:nvPr>
            <p:ph type="sldNum" sz="quarter" idx="4"/>
          </p:nvPr>
        </p:nvSpPr>
        <p:spPr/>
        <p:txBody>
          <a:bodyPr/>
          <a:lstStyle/>
          <a:p>
            <a:fld id="{2066355A-084C-D24E-9AD2-7E4FC41EA627}" type="slidenum">
              <a:rPr lang="en-US" smtClean="0"/>
              <a:pPr/>
              <a:t>111</a:t>
            </a:fld>
            <a:endParaRPr lang="en-US" dirty="0"/>
          </a:p>
        </p:txBody>
      </p:sp>
    </p:spTree>
    <p:extLst>
      <p:ext uri="{BB962C8B-B14F-4D97-AF65-F5344CB8AC3E}">
        <p14:creationId xmlns:p14="http://schemas.microsoft.com/office/powerpoint/2010/main" val="376819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83BF479-F558-463A-BB34-F6EE6417442B}"/>
              </a:ext>
            </a:extLst>
          </p:cNvPr>
          <p:cNvSpPr>
            <a:spLocks noGrp="1"/>
          </p:cNvSpPr>
          <p:nvPr>
            <p:ph idx="1"/>
          </p:nvPr>
        </p:nvSpPr>
        <p:spPr/>
        <p:txBody>
          <a:bodyPr/>
          <a:lstStyle/>
          <a:p>
            <a:r>
              <a:rPr lang="en-US" dirty="0"/>
              <a:t>You need to become more familiar with the Linux file structure.</a:t>
            </a:r>
          </a:p>
          <a:p>
            <a:r>
              <a:rPr lang="en-US" dirty="0"/>
              <a:t>You'll be able to find what you're looking for more easily.</a:t>
            </a:r>
          </a:p>
          <a:p>
            <a:r>
              <a:rPr lang="en-US" dirty="0"/>
              <a:t>You'll walk through several main directories.</a:t>
            </a:r>
          </a:p>
        </p:txBody>
      </p:sp>
      <p:sp>
        <p:nvSpPr>
          <p:cNvPr id="5" name="Title 4">
            <a:extLst>
              <a:ext uri="{FF2B5EF4-FFF2-40B4-BE49-F238E27FC236}">
                <a16:creationId xmlns:a16="http://schemas.microsoft.com/office/drawing/2014/main" id="{7E422C26-C118-4EE4-8011-FB2A2FB32112}"/>
              </a:ext>
            </a:extLst>
          </p:cNvPr>
          <p:cNvSpPr>
            <a:spLocks noGrp="1"/>
          </p:cNvSpPr>
          <p:nvPr>
            <p:ph type="title"/>
          </p:nvPr>
        </p:nvSpPr>
        <p:spPr/>
        <p:txBody>
          <a:bodyPr/>
          <a:lstStyle/>
          <a:p>
            <a:r>
              <a:rPr lang="en-US" dirty="0"/>
              <a:t>Activity: Navigating the Linux Directory Structure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112</a:t>
            </a:fld>
            <a:endParaRPr lang="en-US" dirty="0"/>
          </a:p>
        </p:txBody>
      </p:sp>
    </p:spTree>
    <p:extLst>
      <p:ext uri="{BB962C8B-B14F-4D97-AF65-F5344CB8AC3E}">
        <p14:creationId xmlns:p14="http://schemas.microsoft.com/office/powerpoint/2010/main" val="27298397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AAFD-E799-8A4B-9B45-347B1162A7AC}"/>
              </a:ext>
            </a:extLst>
          </p:cNvPr>
          <p:cNvSpPr>
            <a:spLocks noGrp="1"/>
          </p:cNvSpPr>
          <p:nvPr>
            <p:ph type="title"/>
          </p:nvPr>
        </p:nvSpPr>
        <p:spPr/>
        <p:txBody>
          <a:bodyPr/>
          <a:lstStyle/>
          <a:p>
            <a:r>
              <a:rPr lang="en-US" dirty="0"/>
              <a:t>Topic F: Troubleshoot Storage Issues</a:t>
            </a:r>
          </a:p>
        </p:txBody>
      </p:sp>
      <p:sp>
        <p:nvSpPr>
          <p:cNvPr id="3" name="Slide Number Placeholder 2">
            <a:extLst>
              <a:ext uri="{FF2B5EF4-FFF2-40B4-BE49-F238E27FC236}">
                <a16:creationId xmlns:a16="http://schemas.microsoft.com/office/drawing/2014/main" id="{2A01FA26-5E36-1C4C-84E2-DAAB9A212C11}"/>
              </a:ext>
            </a:extLst>
          </p:cNvPr>
          <p:cNvSpPr>
            <a:spLocks noGrp="1"/>
          </p:cNvSpPr>
          <p:nvPr>
            <p:ph type="sldNum" sz="quarter" idx="4"/>
          </p:nvPr>
        </p:nvSpPr>
        <p:spPr/>
        <p:txBody>
          <a:bodyPr/>
          <a:lstStyle/>
          <a:p>
            <a:fld id="{2066355A-084C-D24E-9AD2-7E4FC41EA627}" type="slidenum">
              <a:rPr lang="en-US" smtClean="0"/>
              <a:pPr/>
              <a:t>113</a:t>
            </a:fld>
            <a:endParaRPr lang="en-US" dirty="0"/>
          </a:p>
        </p:txBody>
      </p:sp>
      <p:sp>
        <p:nvSpPr>
          <p:cNvPr id="4" name="Content Placeholder 3">
            <a:extLst>
              <a:ext uri="{FF2B5EF4-FFF2-40B4-BE49-F238E27FC236}">
                <a16:creationId xmlns:a16="http://schemas.microsoft.com/office/drawing/2014/main" id="{AF5B86B0-994D-A642-8321-4520343F4B1D}"/>
              </a:ext>
            </a:extLst>
          </p:cNvPr>
          <p:cNvSpPr>
            <a:spLocks noGrp="1"/>
          </p:cNvSpPr>
          <p:nvPr>
            <p:ph idx="1"/>
          </p:nvPr>
        </p:nvSpPr>
        <p:spPr>
          <a:xfrm>
            <a:off x="1055076" y="708661"/>
            <a:ext cx="7746999" cy="3593834"/>
          </a:xfrm>
        </p:spPr>
        <p:txBody>
          <a:bodyPr/>
          <a:lstStyle/>
          <a:p>
            <a:pPr marL="0" indent="0">
              <a:buNone/>
            </a:pPr>
            <a:r>
              <a:rPr lang="en-US" dirty="0"/>
              <a:t>Exam Objectives:</a:t>
            </a:r>
          </a:p>
          <a:p>
            <a:r>
              <a:rPr lang="en-US" dirty="0"/>
              <a:t>1.4 Given a scenario, manage storage in a Linux environment.</a:t>
            </a:r>
          </a:p>
          <a:p>
            <a:r>
              <a:rPr lang="en-US" dirty="0"/>
              <a:t>2.2 Given a scenario, manage users and groups.</a:t>
            </a:r>
          </a:p>
          <a:p>
            <a:r>
              <a:rPr lang="en-US" dirty="0"/>
              <a:t>4.1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306"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7046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Common Storage Issues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114</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Missing devices</a:t>
            </a:r>
          </a:p>
          <a:p>
            <a:r>
              <a:rPr lang="en-US" dirty="0"/>
              <a:t>Missing volumes</a:t>
            </a:r>
          </a:p>
          <a:p>
            <a:r>
              <a:rPr lang="en-US" dirty="0"/>
              <a:t>Missing mount points</a:t>
            </a:r>
          </a:p>
          <a:p>
            <a:r>
              <a:rPr lang="en-US" dirty="0"/>
              <a:t>Degraded storage</a:t>
            </a:r>
          </a:p>
          <a:p>
            <a:r>
              <a:rPr lang="en-US" dirty="0"/>
              <a:t>Performance issues</a:t>
            </a:r>
          </a:p>
          <a:p>
            <a:r>
              <a:rPr lang="en-US" dirty="0"/>
              <a:t>Resource exhaustion</a:t>
            </a:r>
          </a:p>
          <a:p>
            <a:r>
              <a:rPr lang="en-US" dirty="0"/>
              <a:t>Storage integrity/bad blocks</a:t>
            </a:r>
          </a:p>
        </p:txBody>
      </p:sp>
    </p:spTree>
    <p:extLst>
      <p:ext uri="{BB962C8B-B14F-4D97-AF65-F5344CB8AC3E}">
        <p14:creationId xmlns:p14="http://schemas.microsoft.com/office/powerpoint/2010/main" val="12402896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Storage Space Tracking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The </a:t>
            </a:r>
            <a:r>
              <a:rPr lang="en-US" dirty="0">
                <a:latin typeface="Cutive Mono" panose="020B0604020202020204" charset="0"/>
                <a:ea typeface="Roboto Mono" panose="020B0604020202020204" charset="0"/>
              </a:rPr>
              <a:t>df</a:t>
            </a:r>
            <a:r>
              <a:rPr lang="en-US" dirty="0"/>
              <a:t> command displays device's:</a:t>
            </a:r>
          </a:p>
          <a:p>
            <a:pPr lvl="1"/>
            <a:r>
              <a:rPr lang="en-US" dirty="0"/>
              <a:t>Free space</a:t>
            </a:r>
          </a:p>
          <a:p>
            <a:pPr lvl="1"/>
            <a:r>
              <a:rPr lang="en-US" dirty="0"/>
              <a:t>File system</a:t>
            </a:r>
          </a:p>
          <a:p>
            <a:pPr lvl="1"/>
            <a:r>
              <a:rPr lang="en-US" dirty="0"/>
              <a:t>Total size</a:t>
            </a:r>
          </a:p>
          <a:p>
            <a:pPr lvl="1"/>
            <a:r>
              <a:rPr lang="en-US" dirty="0"/>
              <a:t>Percentage of space used</a:t>
            </a:r>
          </a:p>
          <a:p>
            <a:pPr lvl="1"/>
            <a:r>
              <a:rPr lang="en-US" dirty="0"/>
              <a:t>Mount point</a:t>
            </a:r>
          </a:p>
          <a:p>
            <a:r>
              <a:rPr lang="en-US" dirty="0"/>
              <a:t>The </a:t>
            </a:r>
            <a:r>
              <a:rPr lang="en-US" dirty="0">
                <a:latin typeface="Cutive Mono" panose="020B0604020202020204" charset="0"/>
                <a:ea typeface="Roboto Mono" panose="020B0604020202020204" charset="0"/>
              </a:rPr>
              <a:t>du</a:t>
            </a:r>
            <a:r>
              <a:rPr lang="en-US" dirty="0"/>
              <a:t> command displays file or directory sizes.</a:t>
            </a:r>
          </a:p>
          <a:p>
            <a:pPr lvl="1"/>
            <a:r>
              <a:rPr lang="en-US" dirty="0"/>
              <a:t>Can track space hogs.</a:t>
            </a:r>
          </a:p>
          <a:p>
            <a:r>
              <a:rPr lang="en-US" dirty="0"/>
              <a:t>Go-to commands for troubleshooting space issues.</a:t>
            </a:r>
          </a:p>
        </p:txBody>
      </p:sp>
    </p:spTree>
    <p:extLst>
      <p:ext uri="{BB962C8B-B14F-4D97-AF65-F5344CB8AC3E}">
        <p14:creationId xmlns:p14="http://schemas.microsoft.com/office/powerpoint/2010/main" val="3900586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4F89B2-ED6F-46E7-87F0-E7019980A6F4}"/>
              </a:ext>
            </a:extLst>
          </p:cNvPr>
          <p:cNvSpPr>
            <a:spLocks noGrp="1"/>
          </p:cNvSpPr>
          <p:nvPr>
            <p:ph type="title"/>
          </p:nvPr>
        </p:nvSpPr>
        <p:spPr/>
        <p:txBody>
          <a:bodyPr/>
          <a:lstStyle/>
          <a:p>
            <a:r>
              <a:rPr lang="en-US" dirty="0"/>
              <a:t>Storage Space Tracking (Slide 2 of 2)</a:t>
            </a:r>
          </a:p>
        </p:txBody>
      </p:sp>
      <p:sp>
        <p:nvSpPr>
          <p:cNvPr id="3" name="Slide Number Placeholder 2">
            <a:extLst>
              <a:ext uri="{FF2B5EF4-FFF2-40B4-BE49-F238E27FC236}">
                <a16:creationId xmlns:a16="http://schemas.microsoft.com/office/drawing/2014/main" id="{DA74A6AE-DDCE-446F-A50B-ECE83967F2DE}"/>
              </a:ext>
            </a:extLst>
          </p:cNvPr>
          <p:cNvSpPr>
            <a:spLocks noGrp="1"/>
          </p:cNvSpPr>
          <p:nvPr>
            <p:ph type="sldNum" sz="quarter" idx="4"/>
          </p:nvPr>
        </p:nvSpPr>
        <p:spPr/>
        <p:txBody>
          <a:bodyPr/>
          <a:lstStyle/>
          <a:p>
            <a:fld id="{2066355A-084C-D24E-9AD2-7E4FC41EA627}" type="slidenum">
              <a:rPr lang="en-US" smtClean="0"/>
              <a:pPr/>
              <a:t>116</a:t>
            </a:fld>
            <a:endParaRPr lang="en-US" dirty="0"/>
          </a:p>
        </p:txBody>
      </p:sp>
      <p:pic>
        <p:nvPicPr>
          <p:cNvPr id="6" name="Picture 5">
            <a:extLst>
              <a:ext uri="{FF2B5EF4-FFF2-40B4-BE49-F238E27FC236}">
                <a16:creationId xmlns:a16="http://schemas.microsoft.com/office/drawing/2014/main" id="{83F3CB2D-9351-4BFE-98B2-0B5D66F53564}"/>
              </a:ext>
            </a:extLst>
          </p:cNvPr>
          <p:cNvPicPr>
            <a:picLocks noChangeAspect="1"/>
          </p:cNvPicPr>
          <p:nvPr/>
        </p:nvPicPr>
        <p:blipFill>
          <a:blip r:embed="rId2"/>
          <a:stretch>
            <a:fillRect/>
          </a:stretch>
        </p:blipFill>
        <p:spPr>
          <a:xfrm>
            <a:off x="1283129" y="831980"/>
            <a:ext cx="6577742" cy="3627725"/>
          </a:xfrm>
          <a:prstGeom prst="rect">
            <a:avLst/>
          </a:prstGeom>
        </p:spPr>
      </p:pic>
    </p:spTree>
    <p:extLst>
      <p:ext uri="{BB962C8B-B14F-4D97-AF65-F5344CB8AC3E}">
        <p14:creationId xmlns:p14="http://schemas.microsoft.com/office/powerpoint/2010/main" val="683005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I/O Scheduling</a:t>
            </a:r>
          </a:p>
        </p:txBody>
      </p:sp>
      <p:sp>
        <p:nvSpPr>
          <p:cNvPr id="6" name="Text Placeholder 5">
            <a:extLst>
              <a:ext uri="{FF2B5EF4-FFF2-40B4-BE49-F238E27FC236}">
                <a16:creationId xmlns:a16="http://schemas.microsoft.com/office/drawing/2014/main" id="{636F3801-BBB4-4519-8227-04201BF60A93}"/>
              </a:ext>
            </a:extLst>
          </p:cNvPr>
          <p:cNvSpPr>
            <a:spLocks noGrp="1"/>
          </p:cNvSpPr>
          <p:nvPr>
            <p:ph type="body" sz="quarter" idx="13"/>
          </p:nvPr>
        </p:nvSpPr>
        <p:spPr/>
        <p:txBody>
          <a:bodyPr/>
          <a:lstStyle/>
          <a:p>
            <a:r>
              <a:rPr lang="en-US" dirty="0"/>
              <a:t>The process by which the OS determines the order of I/O operations as they pertain to block storage devices.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117</a:t>
            </a:fld>
            <a:endParaRPr lang="en-US" dirty="0"/>
          </a:p>
        </p:txBody>
      </p:sp>
      <p:sp>
        <p:nvSpPr>
          <p:cNvPr id="5" name="Content Placeholder 4">
            <a:extLst>
              <a:ext uri="{FF2B5EF4-FFF2-40B4-BE49-F238E27FC236}">
                <a16:creationId xmlns:a16="http://schemas.microsoft.com/office/drawing/2014/main" id="{7E94A515-7C9F-4768-971E-4839C526C50E}"/>
              </a:ext>
            </a:extLst>
          </p:cNvPr>
          <p:cNvSpPr>
            <a:spLocks noGrp="1"/>
          </p:cNvSpPr>
          <p:nvPr>
            <p:ph idx="1"/>
          </p:nvPr>
        </p:nvSpPr>
        <p:spPr/>
        <p:txBody>
          <a:bodyPr/>
          <a:lstStyle/>
          <a:p>
            <a:r>
              <a:rPr lang="en-US" dirty="0"/>
              <a:t>Block storage operations are slow compared to CPU/memory operations.</a:t>
            </a:r>
          </a:p>
          <a:p>
            <a:pPr lvl="1"/>
            <a:r>
              <a:rPr lang="en-US" dirty="0"/>
              <a:t>Especially in disk-based technology.</a:t>
            </a:r>
          </a:p>
          <a:p>
            <a:r>
              <a:rPr lang="en-US" dirty="0"/>
              <a:t>Kernel doesn't just begin reading/writing in order requests are submitted.</a:t>
            </a:r>
          </a:p>
          <a:p>
            <a:r>
              <a:rPr lang="en-US" dirty="0"/>
              <a:t>Instead, it prioritizes some requests over others.</a:t>
            </a:r>
          </a:p>
          <a:p>
            <a:pPr lvl="1"/>
            <a:r>
              <a:rPr lang="en-US" dirty="0"/>
              <a:t>Minimizes performance issues.</a:t>
            </a:r>
          </a:p>
          <a:p>
            <a:r>
              <a:rPr lang="en-US" dirty="0"/>
              <a:t>You can configure scheduler with different behavior types.</a:t>
            </a:r>
          </a:p>
          <a:p>
            <a:pPr lvl="1"/>
            <a:r>
              <a:rPr lang="en-US" dirty="0"/>
              <a:t>Some are more suited to certain workloads.</a:t>
            </a:r>
          </a:p>
        </p:txBody>
      </p:sp>
    </p:spTree>
    <p:extLst>
      <p:ext uri="{BB962C8B-B14F-4D97-AF65-F5344CB8AC3E}">
        <p14:creationId xmlns:p14="http://schemas.microsoft.com/office/powerpoint/2010/main" val="4058756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9187C5-45E6-4100-B67A-7AC2D5EF5554}"/>
              </a:ext>
            </a:extLst>
          </p:cNvPr>
          <p:cNvSpPr>
            <a:spLocks noGrp="1"/>
          </p:cNvSpPr>
          <p:nvPr>
            <p:ph type="title"/>
          </p:nvPr>
        </p:nvSpPr>
        <p:spPr/>
        <p:txBody>
          <a:bodyPr/>
          <a:lstStyle/>
          <a:p>
            <a:r>
              <a:rPr lang="en-US" dirty="0"/>
              <a:t>Scheduler Types</a:t>
            </a:r>
          </a:p>
        </p:txBody>
      </p:sp>
      <p:sp>
        <p:nvSpPr>
          <p:cNvPr id="4" name="Slide Number Placeholder 3">
            <a:extLst>
              <a:ext uri="{FF2B5EF4-FFF2-40B4-BE49-F238E27FC236}">
                <a16:creationId xmlns:a16="http://schemas.microsoft.com/office/drawing/2014/main" id="{E8FD8610-6203-453D-9719-6E78634D11DA}"/>
              </a:ext>
            </a:extLst>
          </p:cNvPr>
          <p:cNvSpPr>
            <a:spLocks noGrp="1"/>
          </p:cNvSpPr>
          <p:nvPr>
            <p:ph type="sldNum" sz="quarter" idx="4"/>
          </p:nvPr>
        </p:nvSpPr>
        <p:spPr/>
        <p:txBody>
          <a:bodyPr/>
          <a:lstStyle/>
          <a:p>
            <a:fld id="{2066355A-084C-D24E-9AD2-7E4FC41EA627}" type="slidenum">
              <a:rPr lang="en-US" smtClean="0"/>
              <a:pPr/>
              <a:t>118</a:t>
            </a:fld>
            <a:endParaRPr lang="en-US" dirty="0"/>
          </a:p>
        </p:txBody>
      </p:sp>
      <p:graphicFrame>
        <p:nvGraphicFramePr>
          <p:cNvPr id="7" name="Group 23">
            <a:extLst>
              <a:ext uri="{FF2B5EF4-FFF2-40B4-BE49-F238E27FC236}">
                <a16:creationId xmlns:a16="http://schemas.microsoft.com/office/drawing/2014/main" id="{09D47B33-F83D-43D5-80AF-15968C5F9BDC}"/>
              </a:ext>
            </a:extLst>
          </p:cNvPr>
          <p:cNvGraphicFramePr>
            <a:graphicFrameLocks noGrp="1"/>
          </p:cNvGraphicFramePr>
          <p:nvPr>
            <p:extLst>
              <p:ext uri="{D42A27DB-BD31-4B8C-83A1-F6EECF244321}">
                <p14:modId xmlns:p14="http://schemas.microsoft.com/office/powerpoint/2010/main" val="1277783233"/>
              </p:ext>
            </p:extLst>
          </p:nvPr>
        </p:nvGraphicFramePr>
        <p:xfrm>
          <a:off x="1195137" y="775796"/>
          <a:ext cx="6753726" cy="4004471"/>
        </p:xfrm>
        <a:graphic>
          <a:graphicData uri="http://schemas.openxmlformats.org/drawingml/2006/table">
            <a:tbl>
              <a:tblPr/>
              <a:tblGrid>
                <a:gridCol w="1033587">
                  <a:extLst>
                    <a:ext uri="{9D8B030D-6E8A-4147-A177-3AD203B41FA5}">
                      <a16:colId xmlns:a16="http://schemas.microsoft.com/office/drawing/2014/main" val="20000"/>
                    </a:ext>
                  </a:extLst>
                </a:gridCol>
                <a:gridCol w="572013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bg1"/>
                          </a:solidFill>
                          <a:effectLst/>
                          <a:latin typeface="+mn-lt"/>
                          <a:cs typeface="Open Sans" panose="020B0604020202020204" charset="0"/>
                        </a:rPr>
                        <a:t>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1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deadline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Uses standard pending request queue, read FIFO queue, and write FIFO queue.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FIFO queues sorted by submission time and have expiration.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Request is sorted into standard queue and placed at end of FIFO queue.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Stops servicing standard queue when request in FIFO queue exceeds expiration.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Ensures scheduler doesn't starve a request.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Ideal in multi-threaded workloads.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7753813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1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cfq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Each process has its own queue and queue has a time slice.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Scheduler uses round-robin system for accessing each queue.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Waits until time slice or requests are exhausted.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Waits for a new request, and if there isn't one, it moves on to next queue.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Minimizes starvation.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Services processes fairly with good overall performance.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Default scheduler of Linux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5434223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1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noop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Simple; doesn't sort, just merges requests.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Ideal when device does its own sorting.</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Ideal for SSDs, USB drives, etc.</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Other two schedulers are preferred for standard HDDs.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28135874"/>
                  </a:ext>
                </a:extLst>
              </a:tr>
            </a:tbl>
          </a:graphicData>
        </a:graphic>
      </p:graphicFrame>
    </p:spTree>
    <p:extLst>
      <p:ext uri="{BB962C8B-B14F-4D97-AF65-F5344CB8AC3E}">
        <p14:creationId xmlns:p14="http://schemas.microsoft.com/office/powerpoint/2010/main" val="2763199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iostat</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119</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sz="1600" dirty="0"/>
              <a:t>Generates reports on CPU and device usage.</a:t>
            </a:r>
          </a:p>
          <a:p>
            <a:r>
              <a:rPr lang="en-US" sz="1600" dirty="0"/>
              <a:t>Provides I/O stats for block storage devices.</a:t>
            </a:r>
          </a:p>
          <a:p>
            <a:r>
              <a:rPr lang="en-US" sz="1600" dirty="0"/>
              <a:t>Use </a:t>
            </a:r>
            <a:r>
              <a:rPr lang="en-US" sz="1600" dirty="0">
                <a:latin typeface="Cutive Mono" panose="020B0604020202020204" charset="0"/>
              </a:rPr>
              <a:t>-d</a:t>
            </a:r>
            <a:r>
              <a:rPr lang="en-US" sz="1600" dirty="0"/>
              <a:t> option to display only device info.</a:t>
            </a:r>
          </a:p>
          <a:p>
            <a:r>
              <a:rPr lang="en-US" sz="1600" dirty="0"/>
              <a:t>Stats:</a:t>
            </a:r>
          </a:p>
          <a:p>
            <a:pPr lvl="1"/>
            <a:r>
              <a:rPr lang="en-US" sz="1400" dirty="0">
                <a:latin typeface="Cutive Mono" panose="020B0604020202020204" charset="0"/>
                <a:ea typeface="Roboto Mono" panose="020B0604020202020204" charset="0"/>
              </a:rPr>
              <a:t>tps</a:t>
            </a:r>
          </a:p>
          <a:p>
            <a:pPr lvl="1"/>
            <a:r>
              <a:rPr lang="en-US" sz="1400" dirty="0">
                <a:latin typeface="Cutive Mono" panose="020B0604020202020204" charset="0"/>
                <a:ea typeface="Roboto Mono" panose="020B0604020202020204" charset="0"/>
              </a:rPr>
              <a:t>kB_read/s</a:t>
            </a:r>
          </a:p>
          <a:p>
            <a:pPr lvl="1"/>
            <a:r>
              <a:rPr lang="en-US" sz="1400" dirty="0">
                <a:latin typeface="Cutive Mono" panose="020B0604020202020204" charset="0"/>
                <a:ea typeface="Roboto Mono" panose="020B0604020202020204" charset="0"/>
              </a:rPr>
              <a:t>kB_wrtn/s</a:t>
            </a:r>
          </a:p>
          <a:p>
            <a:pPr lvl="1"/>
            <a:r>
              <a:rPr lang="en-US" sz="1400" dirty="0">
                <a:latin typeface="Cutive Mono" panose="020B0604020202020204" charset="0"/>
                <a:ea typeface="Roboto Mono" panose="020B0604020202020204" charset="0"/>
              </a:rPr>
              <a:t>kB_read</a:t>
            </a:r>
          </a:p>
          <a:p>
            <a:pPr lvl="1"/>
            <a:r>
              <a:rPr lang="en-US" sz="1400" dirty="0">
                <a:latin typeface="Cutive Mono" panose="020B0604020202020204" charset="0"/>
                <a:ea typeface="Roboto Mono" panose="020B0604020202020204" charset="0"/>
              </a:rPr>
              <a:t>kB_wrtn</a:t>
            </a:r>
          </a:p>
          <a:p>
            <a:r>
              <a:rPr lang="en-US" sz="1600" dirty="0">
                <a:ea typeface="Roboto Mono" panose="020B0604020202020204" charset="0"/>
              </a:rPr>
              <a:t>Use report to monitor storage drives and identify bottlenecks.</a:t>
            </a:r>
          </a:p>
          <a:p>
            <a:pPr lvl="1"/>
            <a:r>
              <a:rPr lang="en-US" sz="1400" dirty="0">
                <a:ea typeface="Roboto Mono" panose="020B0604020202020204" charset="0"/>
              </a:rPr>
              <a:t>Faulty drive might have low reads/writes per second.</a:t>
            </a:r>
          </a:p>
          <a:p>
            <a:r>
              <a:rPr lang="en-US" sz="1600" dirty="0">
                <a:ea typeface="Roboto Mono" panose="020B0604020202020204" charset="0"/>
              </a:rPr>
              <a:t>Can help you decide how to distribute I/O across devices.</a:t>
            </a:r>
          </a:p>
        </p:txBody>
      </p:sp>
    </p:spTree>
    <p:extLst>
      <p:ext uri="{BB962C8B-B14F-4D97-AF65-F5344CB8AC3E}">
        <p14:creationId xmlns:p14="http://schemas.microsoft.com/office/powerpoint/2010/main" val="306471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F188-91CC-D543-A4ED-833AD1148BD3}"/>
              </a:ext>
            </a:extLst>
          </p:cNvPr>
          <p:cNvSpPr>
            <a:spLocks noGrp="1"/>
          </p:cNvSpPr>
          <p:nvPr>
            <p:ph type="title"/>
          </p:nvPr>
        </p:nvSpPr>
        <p:spPr/>
        <p:txBody>
          <a:bodyPr/>
          <a:lstStyle/>
          <a:p>
            <a:r>
              <a:rPr lang="en-US" dirty="0"/>
              <a:t>Types of Partitions (Slide 1 of 2)</a:t>
            </a:r>
          </a:p>
        </p:txBody>
      </p:sp>
      <p:sp>
        <p:nvSpPr>
          <p:cNvPr id="3" name="Slide Number Placeholder 2">
            <a:extLst>
              <a:ext uri="{FF2B5EF4-FFF2-40B4-BE49-F238E27FC236}">
                <a16:creationId xmlns:a16="http://schemas.microsoft.com/office/drawing/2014/main" id="{B4D7B0FD-1731-C043-9A70-1F6D3CB90087}"/>
              </a:ext>
            </a:extLst>
          </p:cNvPr>
          <p:cNvSpPr>
            <a:spLocks noGrp="1"/>
          </p:cNvSpPr>
          <p:nvPr>
            <p:ph type="sldNum" sz="quarter" idx="4"/>
          </p:nvPr>
        </p:nvSpPr>
        <p:spPr>
          <a:xfrm>
            <a:off x="8832585" y="5556902"/>
            <a:ext cx="261937" cy="205383"/>
          </a:xfrm>
        </p:spPr>
        <p:txBody>
          <a:bodyPr/>
          <a:lstStyle/>
          <a:p>
            <a:fld id="{2066355A-084C-D24E-9AD2-7E4FC41EA627}" type="slidenum">
              <a:rPr lang="en-US" smtClean="0"/>
              <a:pPr/>
              <a:t>12</a:t>
            </a:fld>
            <a:endParaRPr lang="en-US" dirty="0"/>
          </a:p>
        </p:txBody>
      </p:sp>
      <p:pic>
        <p:nvPicPr>
          <p:cNvPr id="6" name="Picture 5">
            <a:extLst>
              <a:ext uri="{FF2B5EF4-FFF2-40B4-BE49-F238E27FC236}">
                <a16:creationId xmlns:a16="http://schemas.microsoft.com/office/drawing/2014/main" id="{496FA391-1C84-4BE8-A916-FD19D5D9B86E}"/>
              </a:ext>
            </a:extLst>
          </p:cNvPr>
          <p:cNvPicPr>
            <a:picLocks noChangeAspect="1"/>
          </p:cNvPicPr>
          <p:nvPr/>
        </p:nvPicPr>
        <p:blipFill>
          <a:blip r:embed="rId3"/>
          <a:stretch>
            <a:fillRect/>
          </a:stretch>
        </p:blipFill>
        <p:spPr>
          <a:xfrm>
            <a:off x="936455" y="1509730"/>
            <a:ext cx="7271090" cy="2124040"/>
          </a:xfrm>
          <a:prstGeom prst="rect">
            <a:avLst/>
          </a:prstGeom>
        </p:spPr>
      </p:pic>
      <p:sp>
        <p:nvSpPr>
          <p:cNvPr id="5" name="Slide Number Placeholder 3">
            <a:extLst>
              <a:ext uri="{FF2B5EF4-FFF2-40B4-BE49-F238E27FC236}">
                <a16:creationId xmlns:a16="http://schemas.microsoft.com/office/drawing/2014/main" id="{44DEC27F-5C96-475D-A43C-792264DF8E57}"/>
              </a:ext>
            </a:extLst>
          </p:cNvPr>
          <p:cNvSpPr txBox="1">
            <a:spLocks/>
          </p:cNvSpPr>
          <p:nvPr/>
        </p:nvSpPr>
        <p:spPr>
          <a:xfrm>
            <a:off x="8577266" y="4880009"/>
            <a:ext cx="261937" cy="205383"/>
          </a:xfrm>
          <a:prstGeom prst="rect">
            <a:avLst/>
          </a:prstGeom>
        </p:spPr>
        <p:txBody>
          <a:bodyPr vert="horz" lIns="91440" tIns="45720" rIns="0" bIns="45720" rtlCol="0" anchor="ctr"/>
          <a:lstStyle>
            <a:defPPr>
              <a:defRPr lang="en-US"/>
            </a:defPPr>
            <a:lvl1pPr marL="0" algn="r" defTabSz="457200" rtl="0" eaLnBrk="1" latinLnBrk="0" hangingPunct="1">
              <a:defRPr sz="675"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12</a:t>
            </a:fld>
            <a:endParaRPr lang="en-US" dirty="0"/>
          </a:p>
        </p:txBody>
      </p:sp>
    </p:spTree>
    <p:extLst>
      <p:ext uri="{BB962C8B-B14F-4D97-AF65-F5344CB8AC3E}">
        <p14:creationId xmlns:p14="http://schemas.microsoft.com/office/powerpoint/2010/main" val="20372041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25AEBF-0924-4434-B37F-FA9B29152487}"/>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iostat</a:t>
            </a:r>
            <a:r>
              <a:rPr lang="en-US" dirty="0"/>
              <a:t> Command (Slide 2 of 2)</a:t>
            </a:r>
          </a:p>
        </p:txBody>
      </p:sp>
      <p:sp>
        <p:nvSpPr>
          <p:cNvPr id="3" name="Slide Number Placeholder 2">
            <a:extLst>
              <a:ext uri="{FF2B5EF4-FFF2-40B4-BE49-F238E27FC236}">
                <a16:creationId xmlns:a16="http://schemas.microsoft.com/office/drawing/2014/main" id="{4C0C2937-4ACE-426B-ADE8-AAE8718FEE14}"/>
              </a:ext>
            </a:extLst>
          </p:cNvPr>
          <p:cNvSpPr>
            <a:spLocks noGrp="1"/>
          </p:cNvSpPr>
          <p:nvPr>
            <p:ph type="sldNum" sz="quarter" idx="4"/>
          </p:nvPr>
        </p:nvSpPr>
        <p:spPr/>
        <p:txBody>
          <a:bodyPr/>
          <a:lstStyle/>
          <a:p>
            <a:fld id="{2066355A-084C-D24E-9AD2-7E4FC41EA627}" type="slidenum">
              <a:rPr lang="en-US" smtClean="0"/>
              <a:pPr/>
              <a:t>120</a:t>
            </a:fld>
            <a:endParaRPr lang="en-US" dirty="0"/>
          </a:p>
        </p:txBody>
      </p:sp>
      <p:pic>
        <p:nvPicPr>
          <p:cNvPr id="4" name="Picture 3">
            <a:extLst>
              <a:ext uri="{FF2B5EF4-FFF2-40B4-BE49-F238E27FC236}">
                <a16:creationId xmlns:a16="http://schemas.microsoft.com/office/drawing/2014/main" id="{E746055C-157F-4B0C-97FA-B8A342C5D3C9}"/>
              </a:ext>
            </a:extLst>
          </p:cNvPr>
          <p:cNvPicPr>
            <a:picLocks noChangeAspect="1"/>
          </p:cNvPicPr>
          <p:nvPr/>
        </p:nvPicPr>
        <p:blipFill>
          <a:blip r:embed="rId2"/>
          <a:stretch>
            <a:fillRect/>
          </a:stretch>
        </p:blipFill>
        <p:spPr>
          <a:xfrm>
            <a:off x="736910" y="937221"/>
            <a:ext cx="7670180" cy="3714227"/>
          </a:xfrm>
          <a:prstGeom prst="rect">
            <a:avLst/>
          </a:prstGeom>
        </p:spPr>
      </p:pic>
    </p:spTree>
    <p:extLst>
      <p:ext uri="{BB962C8B-B14F-4D97-AF65-F5344CB8AC3E}">
        <p14:creationId xmlns:p14="http://schemas.microsoft.com/office/powerpoint/2010/main" val="40793348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ioping</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121</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Generates report of device I/O latency in real-time.</a:t>
            </a:r>
          </a:p>
          <a:p>
            <a:r>
              <a:rPr lang="en-US" dirty="0"/>
              <a:t>Continuously "pings" device with requests.</a:t>
            </a:r>
          </a:p>
          <a:p>
            <a:r>
              <a:rPr lang="en-US" dirty="0"/>
              <a:t>Prints info about requests at CLI.</a:t>
            </a:r>
          </a:p>
          <a:p>
            <a:r>
              <a:rPr lang="en-US" dirty="0"/>
              <a:t>Tracks how long it took for I/O request to finish.</a:t>
            </a:r>
          </a:p>
          <a:p>
            <a:r>
              <a:rPr lang="en-US" dirty="0"/>
              <a:t>You can also specify path name to test associated device.</a:t>
            </a:r>
          </a:p>
          <a:p>
            <a:r>
              <a:rPr lang="en-US" dirty="0"/>
              <a:t>Use </a:t>
            </a:r>
            <a:r>
              <a:rPr lang="en-US" dirty="0">
                <a:latin typeface="Cutive Mono" panose="020B0604020202020204" charset="0"/>
                <a:ea typeface="Roboto Mono" panose="020B0604020202020204" charset="0"/>
              </a:rPr>
              <a:t>ioping</a:t>
            </a:r>
            <a:r>
              <a:rPr lang="en-US" dirty="0"/>
              <a:t> to troubleshoot latency issues with storage devices.</a:t>
            </a:r>
          </a:p>
          <a:p>
            <a:pPr lvl="1"/>
            <a:r>
              <a:rPr lang="en-US" dirty="0"/>
              <a:t>Especially if read/write speeds are too slow.</a:t>
            </a:r>
          </a:p>
        </p:txBody>
      </p:sp>
    </p:spTree>
    <p:extLst>
      <p:ext uri="{BB962C8B-B14F-4D97-AF65-F5344CB8AC3E}">
        <p14:creationId xmlns:p14="http://schemas.microsoft.com/office/powerpoint/2010/main" val="3709651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4D5A6-E58E-417F-8EAC-A0BC2BCB9D2E}"/>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ioping</a:t>
            </a:r>
            <a:r>
              <a:rPr lang="en-US" dirty="0"/>
              <a:t> Command (Slide 2 of 2)</a:t>
            </a:r>
          </a:p>
        </p:txBody>
      </p:sp>
      <p:sp>
        <p:nvSpPr>
          <p:cNvPr id="3" name="Slide Number Placeholder 2">
            <a:extLst>
              <a:ext uri="{FF2B5EF4-FFF2-40B4-BE49-F238E27FC236}">
                <a16:creationId xmlns:a16="http://schemas.microsoft.com/office/drawing/2014/main" id="{051D2F14-29B5-42B4-803B-A9EE93A2EA9D}"/>
              </a:ext>
            </a:extLst>
          </p:cNvPr>
          <p:cNvSpPr>
            <a:spLocks noGrp="1"/>
          </p:cNvSpPr>
          <p:nvPr>
            <p:ph type="sldNum" sz="quarter" idx="4"/>
          </p:nvPr>
        </p:nvSpPr>
        <p:spPr/>
        <p:txBody>
          <a:bodyPr/>
          <a:lstStyle/>
          <a:p>
            <a:fld id="{2066355A-084C-D24E-9AD2-7E4FC41EA627}" type="slidenum">
              <a:rPr lang="en-US" smtClean="0"/>
              <a:pPr/>
              <a:t>122</a:t>
            </a:fld>
            <a:endParaRPr lang="en-US" dirty="0"/>
          </a:p>
        </p:txBody>
      </p:sp>
      <p:pic>
        <p:nvPicPr>
          <p:cNvPr id="4" name="Picture 3">
            <a:extLst>
              <a:ext uri="{FF2B5EF4-FFF2-40B4-BE49-F238E27FC236}">
                <a16:creationId xmlns:a16="http://schemas.microsoft.com/office/drawing/2014/main" id="{8516E3E1-5625-46A6-B14E-0B1B0C9FFB2A}"/>
              </a:ext>
            </a:extLst>
          </p:cNvPr>
          <p:cNvPicPr>
            <a:picLocks noChangeAspect="1"/>
          </p:cNvPicPr>
          <p:nvPr/>
        </p:nvPicPr>
        <p:blipFill>
          <a:blip r:embed="rId2"/>
          <a:stretch>
            <a:fillRect/>
          </a:stretch>
        </p:blipFill>
        <p:spPr>
          <a:xfrm>
            <a:off x="1341304" y="856044"/>
            <a:ext cx="6461392" cy="3563556"/>
          </a:xfrm>
          <a:prstGeom prst="rect">
            <a:avLst/>
          </a:prstGeom>
        </p:spPr>
      </p:pic>
    </p:spTree>
    <p:extLst>
      <p:ext uri="{BB962C8B-B14F-4D97-AF65-F5344CB8AC3E}">
        <p14:creationId xmlns:p14="http://schemas.microsoft.com/office/powerpoint/2010/main" val="35371476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Storage Quotas</a:t>
            </a:r>
          </a:p>
        </p:txBody>
      </p:sp>
      <p:sp>
        <p:nvSpPr>
          <p:cNvPr id="6" name="Text Placeholder 5">
            <a:extLst>
              <a:ext uri="{FF2B5EF4-FFF2-40B4-BE49-F238E27FC236}">
                <a16:creationId xmlns:a16="http://schemas.microsoft.com/office/drawing/2014/main" id="{A24D83B2-D9A9-4A47-9102-5A5EDE436CED}"/>
              </a:ext>
            </a:extLst>
          </p:cNvPr>
          <p:cNvSpPr>
            <a:spLocks noGrp="1"/>
          </p:cNvSpPr>
          <p:nvPr>
            <p:ph type="body" sz="quarter" idx="13"/>
          </p:nvPr>
        </p:nvSpPr>
        <p:spPr/>
        <p:txBody>
          <a:bodyPr/>
          <a:lstStyle/>
          <a:p>
            <a:r>
              <a:rPr lang="en-US" dirty="0"/>
              <a:t>The storage space that is allotted to a user for file storage on a computer.</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123</a:t>
            </a:fld>
            <a:endParaRPr lang="en-US" dirty="0"/>
          </a:p>
        </p:txBody>
      </p:sp>
      <p:sp>
        <p:nvSpPr>
          <p:cNvPr id="5" name="Content Placeholder 4">
            <a:extLst>
              <a:ext uri="{FF2B5EF4-FFF2-40B4-BE49-F238E27FC236}">
                <a16:creationId xmlns:a16="http://schemas.microsoft.com/office/drawing/2014/main" id="{26B9249B-CF14-4AF8-B1D5-E326589534F0}"/>
              </a:ext>
            </a:extLst>
          </p:cNvPr>
          <p:cNvSpPr>
            <a:spLocks noGrp="1"/>
          </p:cNvSpPr>
          <p:nvPr>
            <p:ph idx="1"/>
          </p:nvPr>
        </p:nvSpPr>
        <p:spPr/>
        <p:txBody>
          <a:bodyPr/>
          <a:lstStyle/>
          <a:p>
            <a:r>
              <a:rPr lang="en-US" sz="1600" dirty="0"/>
              <a:t>Configured per user.</a:t>
            </a:r>
          </a:p>
          <a:p>
            <a:r>
              <a:rPr lang="en-US" sz="1600" dirty="0"/>
              <a:t>Include soft limit, grace period, and hard limit.</a:t>
            </a:r>
          </a:p>
          <a:p>
            <a:r>
              <a:rPr lang="en-US" sz="1600" dirty="0"/>
              <a:t>User is placed in grace period if they exceed soft limit.</a:t>
            </a:r>
          </a:p>
          <a:p>
            <a:pPr lvl="1"/>
            <a:r>
              <a:rPr lang="en-US" sz="1400" dirty="0"/>
              <a:t>User can continue past this limit in the grace period, but can't exceed hard limit.</a:t>
            </a:r>
          </a:p>
          <a:p>
            <a:r>
              <a:rPr lang="en-US" sz="1600" dirty="0"/>
              <a:t>If user goes under soft limit, timer resets.</a:t>
            </a:r>
          </a:p>
          <a:p>
            <a:r>
              <a:rPr lang="en-US" sz="1600" dirty="0"/>
              <a:t>If user stays above soft limit when timer expires, soft limit becomes a hard limit.</a:t>
            </a:r>
          </a:p>
          <a:p>
            <a:pPr lvl="1"/>
            <a:r>
              <a:rPr lang="en-US" sz="1400" dirty="0"/>
              <a:t>Won't be able to use additional storage.</a:t>
            </a:r>
          </a:p>
          <a:p>
            <a:r>
              <a:rPr lang="en-US" sz="1600" dirty="0"/>
              <a:t>Good for preventing or responding to storage consumption issues.</a:t>
            </a:r>
          </a:p>
          <a:p>
            <a:pPr lvl="1"/>
            <a:r>
              <a:rPr lang="en-US" sz="1400" dirty="0"/>
              <a:t>Can ensure users aren't taking up too much space.</a:t>
            </a:r>
          </a:p>
          <a:p>
            <a:pPr lvl="1"/>
            <a:endParaRPr lang="en-US" sz="1400" dirty="0"/>
          </a:p>
        </p:txBody>
      </p:sp>
    </p:spTree>
    <p:extLst>
      <p:ext uri="{BB962C8B-B14F-4D97-AF65-F5344CB8AC3E}">
        <p14:creationId xmlns:p14="http://schemas.microsoft.com/office/powerpoint/2010/main" val="2051363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Quota Management Commands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124</a:t>
            </a:fld>
            <a:endParaRPr lang="en-US" dirty="0"/>
          </a:p>
        </p:txBody>
      </p:sp>
      <p:graphicFrame>
        <p:nvGraphicFramePr>
          <p:cNvPr id="5" name="Group 23">
            <a:extLst>
              <a:ext uri="{FF2B5EF4-FFF2-40B4-BE49-F238E27FC236}">
                <a16:creationId xmlns:a16="http://schemas.microsoft.com/office/drawing/2014/main" id="{21112773-C6E6-4F6C-8AF8-D60242469835}"/>
              </a:ext>
            </a:extLst>
          </p:cNvPr>
          <p:cNvGraphicFramePr>
            <a:graphicFrameLocks noGrp="1"/>
          </p:cNvGraphicFramePr>
          <p:nvPr>
            <p:extLst>
              <p:ext uri="{D42A27DB-BD31-4B8C-83A1-F6EECF244321}">
                <p14:modId xmlns:p14="http://schemas.microsoft.com/office/powerpoint/2010/main" val="1125600333"/>
              </p:ext>
            </p:extLst>
          </p:nvPr>
        </p:nvGraphicFramePr>
        <p:xfrm>
          <a:off x="405063" y="1339113"/>
          <a:ext cx="8333874" cy="2465274"/>
        </p:xfrm>
        <a:graphic>
          <a:graphicData uri="http://schemas.openxmlformats.org/drawingml/2006/table">
            <a:tbl>
              <a:tblPr/>
              <a:tblGrid>
                <a:gridCol w="2871536">
                  <a:extLst>
                    <a:ext uri="{9D8B030D-6E8A-4147-A177-3AD203B41FA5}">
                      <a16:colId xmlns:a16="http://schemas.microsoft.com/office/drawing/2014/main" val="20000"/>
                    </a:ext>
                  </a:extLst>
                </a:gridCol>
                <a:gridCol w="5462338">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quotacheck -cug {mount point}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 quota database files for file system and check user/group quotas.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7753813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edquota -u {user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Edit quotas for specific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5434223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edquota -g {group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Edit quotas for specific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28135874"/>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setquota -u {user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Set quotas for specific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326085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setquota -g {group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Set quotas for specific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48896318"/>
                  </a:ext>
                </a:extLst>
              </a:tr>
            </a:tbl>
          </a:graphicData>
        </a:graphic>
      </p:graphicFrame>
    </p:spTree>
    <p:extLst>
      <p:ext uri="{BB962C8B-B14F-4D97-AF65-F5344CB8AC3E}">
        <p14:creationId xmlns:p14="http://schemas.microsoft.com/office/powerpoint/2010/main" val="3064262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Quota Reports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You can view how storage is being used by each user.</a:t>
            </a:r>
          </a:p>
          <a:p>
            <a:r>
              <a:rPr lang="en-US" dirty="0"/>
              <a:t>Can help you troubleshoot quota issues.</a:t>
            </a:r>
          </a:p>
          <a:p>
            <a:r>
              <a:rPr lang="en-US" dirty="0"/>
              <a:t>Details:</a:t>
            </a:r>
          </a:p>
          <a:p>
            <a:pPr lvl="1"/>
            <a:r>
              <a:rPr lang="en-US" dirty="0"/>
              <a:t>Name of user/group.</a:t>
            </a:r>
          </a:p>
          <a:p>
            <a:pPr lvl="1"/>
            <a:r>
              <a:rPr lang="en-US" dirty="0"/>
              <a:t>Total blocks being used.</a:t>
            </a:r>
          </a:p>
          <a:p>
            <a:pPr lvl="1"/>
            <a:r>
              <a:rPr lang="en-US" dirty="0"/>
              <a:t>Soft limited on storage.</a:t>
            </a:r>
          </a:p>
          <a:p>
            <a:pPr lvl="1"/>
            <a:r>
              <a:rPr lang="en-US" dirty="0"/>
              <a:t>Hard limit on storage.</a:t>
            </a:r>
          </a:p>
          <a:p>
            <a:pPr lvl="1"/>
            <a:r>
              <a:rPr lang="en-US" dirty="0"/>
              <a:t>Grace period.</a:t>
            </a:r>
          </a:p>
          <a:p>
            <a:pPr lvl="1"/>
            <a:r>
              <a:rPr lang="en-US" dirty="0"/>
              <a:t>Total inodes being used.</a:t>
            </a:r>
          </a:p>
          <a:p>
            <a:pPr lvl="1"/>
            <a:r>
              <a:rPr lang="en-US" dirty="0"/>
              <a:t>Soft limit on inodes.</a:t>
            </a:r>
          </a:p>
          <a:p>
            <a:pPr lvl="1"/>
            <a:r>
              <a:rPr lang="en-US" dirty="0"/>
              <a:t>Hard limit on inodes.</a:t>
            </a:r>
          </a:p>
        </p:txBody>
      </p:sp>
    </p:spTree>
    <p:extLst>
      <p:ext uri="{BB962C8B-B14F-4D97-AF65-F5344CB8AC3E}">
        <p14:creationId xmlns:p14="http://schemas.microsoft.com/office/powerpoint/2010/main" val="41554190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21EA-A3BA-4C05-A533-E6BDAE656949}"/>
              </a:ext>
            </a:extLst>
          </p:cNvPr>
          <p:cNvSpPr>
            <a:spLocks noGrp="1"/>
          </p:cNvSpPr>
          <p:nvPr>
            <p:ph type="title"/>
          </p:nvPr>
        </p:nvSpPr>
        <p:spPr/>
        <p:txBody>
          <a:bodyPr/>
          <a:lstStyle/>
          <a:p>
            <a:r>
              <a:rPr lang="en-US" dirty="0"/>
              <a:t>Quota Reports (Slide 2 of 2)</a:t>
            </a:r>
          </a:p>
        </p:txBody>
      </p:sp>
      <p:sp>
        <p:nvSpPr>
          <p:cNvPr id="3" name="Slide Number Placeholder 2">
            <a:extLst>
              <a:ext uri="{FF2B5EF4-FFF2-40B4-BE49-F238E27FC236}">
                <a16:creationId xmlns:a16="http://schemas.microsoft.com/office/drawing/2014/main" id="{78193287-DB76-4517-82CC-DE84A8B59678}"/>
              </a:ext>
            </a:extLst>
          </p:cNvPr>
          <p:cNvSpPr>
            <a:spLocks noGrp="1"/>
          </p:cNvSpPr>
          <p:nvPr>
            <p:ph type="sldNum" sz="quarter" idx="4"/>
          </p:nvPr>
        </p:nvSpPr>
        <p:spPr/>
        <p:txBody>
          <a:bodyPr/>
          <a:lstStyle/>
          <a:p>
            <a:fld id="{2066355A-084C-D24E-9AD2-7E4FC41EA627}" type="slidenum">
              <a:rPr lang="en-US" smtClean="0"/>
              <a:pPr/>
              <a:t>126</a:t>
            </a:fld>
            <a:endParaRPr lang="en-US" dirty="0"/>
          </a:p>
        </p:txBody>
      </p:sp>
      <p:pic>
        <p:nvPicPr>
          <p:cNvPr id="5" name="Picture 4">
            <a:extLst>
              <a:ext uri="{FF2B5EF4-FFF2-40B4-BE49-F238E27FC236}">
                <a16:creationId xmlns:a16="http://schemas.microsoft.com/office/drawing/2014/main" id="{69D6BEA6-52FA-4259-9CDC-1924B9B61E35}"/>
              </a:ext>
            </a:extLst>
          </p:cNvPr>
          <p:cNvPicPr>
            <a:picLocks noChangeAspect="1"/>
          </p:cNvPicPr>
          <p:nvPr/>
        </p:nvPicPr>
        <p:blipFill>
          <a:blip r:embed="rId2"/>
          <a:stretch>
            <a:fillRect/>
          </a:stretch>
        </p:blipFill>
        <p:spPr>
          <a:xfrm>
            <a:off x="842931" y="860162"/>
            <a:ext cx="7458138" cy="3602507"/>
          </a:xfrm>
          <a:prstGeom prst="rect">
            <a:avLst/>
          </a:prstGeom>
        </p:spPr>
      </p:pic>
    </p:spTree>
    <p:extLst>
      <p:ext uri="{BB962C8B-B14F-4D97-AF65-F5344CB8AC3E}">
        <p14:creationId xmlns:p14="http://schemas.microsoft.com/office/powerpoint/2010/main" val="3512588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Additional Storage Troubleshooting Techniques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127</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Start with the simple, work toward the complex.</a:t>
            </a:r>
          </a:p>
          <a:p>
            <a:r>
              <a:rPr lang="en-US" dirty="0"/>
              <a:t>Example: User can't create file.</a:t>
            </a:r>
          </a:p>
          <a:p>
            <a:pPr lvl="1"/>
            <a:r>
              <a:rPr lang="en-US" dirty="0"/>
              <a:t>They have adequate permissions.</a:t>
            </a:r>
          </a:p>
          <a:p>
            <a:pPr lvl="1"/>
            <a:r>
              <a:rPr lang="en-US" dirty="0"/>
              <a:t>Check if storage is available.</a:t>
            </a:r>
          </a:p>
          <a:p>
            <a:pPr lvl="1"/>
            <a:r>
              <a:rPr lang="en-US" dirty="0"/>
              <a:t>Check if there is free space.</a:t>
            </a:r>
          </a:p>
          <a:p>
            <a:pPr lvl="1"/>
            <a:r>
              <a:rPr lang="en-US" dirty="0"/>
              <a:t>Look for inode exhaustion.</a:t>
            </a:r>
          </a:p>
          <a:p>
            <a:r>
              <a:rPr lang="en-US" dirty="0"/>
              <a:t>If storage is unavailable:</a:t>
            </a:r>
          </a:p>
          <a:p>
            <a:pPr lvl="1"/>
            <a:r>
              <a:rPr lang="en-US" dirty="0"/>
              <a:t>Verify physical connections.</a:t>
            </a:r>
          </a:p>
          <a:p>
            <a:pPr lvl="1"/>
            <a:r>
              <a:rPr lang="en-US" dirty="0"/>
              <a:t>Check </a:t>
            </a:r>
            <a:r>
              <a:rPr lang="en-US" dirty="0">
                <a:latin typeface="Cutive Mono" panose="020B0604020202020204" charset="0"/>
              </a:rPr>
              <a:t>/dev/</a:t>
            </a:r>
            <a:r>
              <a:rPr lang="en-US" dirty="0"/>
              <a:t> and </a:t>
            </a:r>
            <a:r>
              <a:rPr lang="en-US" dirty="0">
                <a:latin typeface="Cutive Mono" panose="020B0604020202020204" charset="0"/>
              </a:rPr>
              <a:t>/proc/</a:t>
            </a:r>
            <a:r>
              <a:rPr lang="en-US" dirty="0"/>
              <a:t> to see if system recognizes storage.</a:t>
            </a:r>
          </a:p>
          <a:p>
            <a:pPr lvl="1"/>
            <a:r>
              <a:rPr lang="en-US" dirty="0"/>
              <a:t>Check configuration files for errors.</a:t>
            </a:r>
          </a:p>
          <a:p>
            <a:pPr lvl="1"/>
            <a:r>
              <a:rPr lang="en-US" dirty="0"/>
              <a:t>Use tools like </a:t>
            </a:r>
            <a:r>
              <a:rPr lang="en-US" dirty="0">
                <a:latin typeface="Cutive Mono" panose="020B0604020202020204" charset="0"/>
              </a:rPr>
              <a:t>fsck</a:t>
            </a:r>
            <a:r>
              <a:rPr lang="en-US" dirty="0"/>
              <a:t>, XFS tools, ext4 tools, etc.</a:t>
            </a:r>
          </a:p>
        </p:txBody>
      </p:sp>
    </p:spTree>
    <p:extLst>
      <p:ext uri="{BB962C8B-B14F-4D97-AF65-F5344CB8AC3E}">
        <p14:creationId xmlns:p14="http://schemas.microsoft.com/office/powerpoint/2010/main" val="7339720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Guidelines for Troubleshooting Storage Issues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128</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Ensure devices are physically connected to system.</a:t>
            </a:r>
          </a:p>
          <a:p>
            <a:r>
              <a:rPr lang="en-US" dirty="0"/>
              <a:t>Ensure devices are powered.</a:t>
            </a:r>
          </a:p>
          <a:p>
            <a:r>
              <a:rPr lang="en-US" dirty="0"/>
              <a:t>Ensure devices are turned on.</a:t>
            </a:r>
          </a:p>
          <a:p>
            <a:r>
              <a:rPr lang="en-US" dirty="0"/>
              <a:t>Verify device is recognized by the system.</a:t>
            </a:r>
          </a:p>
          <a:p>
            <a:r>
              <a:rPr lang="en-US" dirty="0"/>
              <a:t>Confirm that config files don't contain errors.</a:t>
            </a:r>
          </a:p>
          <a:p>
            <a:r>
              <a:rPr lang="en-US" dirty="0"/>
              <a:t>Ensure config files have been reloaded if you made changes.</a:t>
            </a:r>
          </a:p>
          <a:p>
            <a:r>
              <a:rPr lang="en-US" dirty="0"/>
              <a:t>Confirm there is enough storage capacity.</a:t>
            </a:r>
          </a:p>
          <a:p>
            <a:r>
              <a:rPr lang="en-US" dirty="0"/>
              <a:t>Confirm that I/O workload isn't overwhelming device.</a:t>
            </a:r>
          </a:p>
          <a:p>
            <a:r>
              <a:rPr lang="en-US" dirty="0"/>
              <a:t>Use </a:t>
            </a:r>
            <a:r>
              <a:rPr lang="en-US" dirty="0">
                <a:latin typeface="Cutive Mono" panose="020B0604020202020204" charset="0"/>
              </a:rPr>
              <a:t>partprobe</a:t>
            </a:r>
            <a:r>
              <a:rPr lang="en-US" dirty="0"/>
              <a:t> to scan for new storage devices and partitions.</a:t>
            </a:r>
          </a:p>
        </p:txBody>
      </p:sp>
    </p:spTree>
    <p:extLst>
      <p:ext uri="{BB962C8B-B14F-4D97-AF65-F5344CB8AC3E}">
        <p14:creationId xmlns:p14="http://schemas.microsoft.com/office/powerpoint/2010/main" val="2076440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EC413F-C71B-4E00-9D30-71F9F3788D91}"/>
              </a:ext>
            </a:extLst>
          </p:cNvPr>
          <p:cNvSpPr>
            <a:spLocks noGrp="1"/>
          </p:cNvSpPr>
          <p:nvPr>
            <p:ph type="body" sz="quarter" idx="13"/>
          </p:nvPr>
        </p:nvSpPr>
        <p:spPr/>
        <p:txBody>
          <a:bodyPr/>
          <a:lstStyle/>
          <a:p>
            <a:r>
              <a:rPr lang="en-US" dirty="0"/>
              <a:t>Discussing Storage Issues</a:t>
            </a:r>
          </a:p>
        </p:txBody>
      </p:sp>
      <p:sp>
        <p:nvSpPr>
          <p:cNvPr id="3" name="Slide Number Placeholder 2">
            <a:extLst>
              <a:ext uri="{FF2B5EF4-FFF2-40B4-BE49-F238E27FC236}">
                <a16:creationId xmlns:a16="http://schemas.microsoft.com/office/drawing/2014/main" id="{EE946447-5677-4F00-879F-F80C1459E748}"/>
              </a:ext>
            </a:extLst>
          </p:cNvPr>
          <p:cNvSpPr>
            <a:spLocks noGrp="1"/>
          </p:cNvSpPr>
          <p:nvPr>
            <p:ph type="sldNum" sz="quarter" idx="4"/>
          </p:nvPr>
        </p:nvSpPr>
        <p:spPr/>
        <p:txBody>
          <a:bodyPr/>
          <a:lstStyle/>
          <a:p>
            <a:fld id="{2066355A-084C-D24E-9AD2-7E4FC41EA627}" type="slidenum">
              <a:rPr lang="en-US" smtClean="0"/>
              <a:pPr/>
              <a:t>129</a:t>
            </a:fld>
            <a:endParaRPr lang="en-US" dirty="0"/>
          </a:p>
        </p:txBody>
      </p:sp>
    </p:spTree>
    <p:extLst>
      <p:ext uri="{BB962C8B-B14F-4D97-AF65-F5344CB8AC3E}">
        <p14:creationId xmlns:p14="http://schemas.microsoft.com/office/powerpoint/2010/main" val="16634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Types of Partitions (Slide 2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13</a:t>
            </a:fld>
            <a:endParaRPr lang="en-US" dirty="0"/>
          </a:p>
        </p:txBody>
      </p:sp>
      <p:graphicFrame>
        <p:nvGraphicFramePr>
          <p:cNvPr id="5" name="Group 23">
            <a:extLst>
              <a:ext uri="{FF2B5EF4-FFF2-40B4-BE49-F238E27FC236}">
                <a16:creationId xmlns:a16="http://schemas.microsoft.com/office/drawing/2014/main" id="{2FAF4641-2299-4252-983E-B6A11FC262FA}"/>
              </a:ext>
            </a:extLst>
          </p:cNvPr>
          <p:cNvGraphicFramePr>
            <a:graphicFrameLocks noGrp="1"/>
          </p:cNvGraphicFramePr>
          <p:nvPr>
            <p:extLst>
              <p:ext uri="{D42A27DB-BD31-4B8C-83A1-F6EECF244321}">
                <p14:modId xmlns:p14="http://schemas.microsoft.com/office/powerpoint/2010/main" val="2589415156"/>
              </p:ext>
            </p:extLst>
          </p:nvPr>
        </p:nvGraphicFramePr>
        <p:xfrm>
          <a:off x="950210" y="1406190"/>
          <a:ext cx="7239000" cy="2331119"/>
        </p:xfrm>
        <a:graphic>
          <a:graphicData uri="http://schemas.openxmlformats.org/drawingml/2006/table">
            <a:tbl>
              <a:tblPr/>
              <a:tblGrid>
                <a:gridCol w="16764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File System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Open Sans" panose="020B0604020202020204" charset="0"/>
                        </a:rPr>
                        <a:t>Primary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Can contain one file system or logical drive.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Swap and boot are usually primary partitions.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Extended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Can contain several file systems (logical drives).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Only one, but can be further subdivided.</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Has separate partition table.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Logical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Part of physical drive that acts as a separate drive.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Created within extended partition.</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No limit, but 12 max is advisable.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5961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6DB5C-08EB-8447-9187-06D7F62DC376}"/>
              </a:ext>
            </a:extLst>
          </p:cNvPr>
          <p:cNvSpPr>
            <a:spLocks noGrp="1"/>
          </p:cNvSpPr>
          <p:nvPr>
            <p:ph idx="1"/>
          </p:nvPr>
        </p:nvSpPr>
        <p:spPr/>
        <p:txBody>
          <a:bodyPr/>
          <a:lstStyle/>
          <a:p>
            <a:r>
              <a:rPr lang="en-US" b="1" dirty="0"/>
              <a:t>What does the -h switch in the command </a:t>
            </a:r>
            <a:r>
              <a:rPr lang="en-US" b="1" dirty="0" err="1"/>
              <a:t>df</a:t>
            </a:r>
            <a:r>
              <a:rPr lang="en-US" b="1" dirty="0"/>
              <a:t> -h do for you?</a:t>
            </a:r>
          </a:p>
          <a:p>
            <a:endParaRPr lang="en-US" b="1" dirty="0"/>
          </a:p>
          <a:p>
            <a:r>
              <a:rPr lang="en-US" b="1" dirty="0"/>
              <a:t>ANSWER:</a:t>
            </a:r>
          </a:p>
          <a:p>
            <a:pPr lvl="1"/>
            <a:r>
              <a:rPr lang="en-US" dirty="0"/>
              <a:t>It presents disk free (</a:t>
            </a:r>
            <a:r>
              <a:rPr lang="en-US" dirty="0" err="1"/>
              <a:t>df</a:t>
            </a:r>
            <a:r>
              <a:rPr lang="en-US" dirty="0"/>
              <a:t>) data in a human-readable format (megabytes and gigabytes) for mounted file systems.</a:t>
            </a:r>
          </a:p>
          <a:p>
            <a:endParaRPr lang="en-US" dirty="0"/>
          </a:p>
        </p:txBody>
      </p:sp>
      <p:sp>
        <p:nvSpPr>
          <p:cNvPr id="3" name="Title 2">
            <a:extLst>
              <a:ext uri="{FF2B5EF4-FFF2-40B4-BE49-F238E27FC236}">
                <a16:creationId xmlns:a16="http://schemas.microsoft.com/office/drawing/2014/main" id="{6534B262-64D1-DB4C-ACC6-818A7FD1EACE}"/>
              </a:ext>
            </a:extLst>
          </p:cNvPr>
          <p:cNvSpPr>
            <a:spLocks noGrp="1"/>
          </p:cNvSpPr>
          <p:nvPr>
            <p:ph type="title"/>
          </p:nvPr>
        </p:nvSpPr>
        <p:spPr/>
        <p:txBody>
          <a:bodyPr/>
          <a:lstStyle/>
          <a:p>
            <a:r>
              <a:rPr lang="en-US" dirty="0"/>
              <a:t>Activity 4-11: Discussing Storage Issues</a:t>
            </a:r>
          </a:p>
        </p:txBody>
      </p:sp>
      <p:sp>
        <p:nvSpPr>
          <p:cNvPr id="4" name="Slide Number Placeholder 3">
            <a:extLst>
              <a:ext uri="{FF2B5EF4-FFF2-40B4-BE49-F238E27FC236}">
                <a16:creationId xmlns:a16="http://schemas.microsoft.com/office/drawing/2014/main" id="{FEFCBD5B-50D5-834E-A8D6-1C39D2A7B07F}"/>
              </a:ext>
            </a:extLst>
          </p:cNvPr>
          <p:cNvSpPr>
            <a:spLocks noGrp="1"/>
          </p:cNvSpPr>
          <p:nvPr>
            <p:ph type="sldNum" sz="quarter" idx="4"/>
          </p:nvPr>
        </p:nvSpPr>
        <p:spPr/>
        <p:txBody>
          <a:bodyPr/>
          <a:lstStyle/>
          <a:p>
            <a:fld id="{2066355A-084C-D24E-9AD2-7E4FC41EA627}" type="slidenum">
              <a:rPr lang="en-US" smtClean="0"/>
              <a:pPr/>
              <a:t>130</a:t>
            </a:fld>
            <a:endParaRPr lang="en-US" dirty="0"/>
          </a:p>
        </p:txBody>
      </p:sp>
    </p:spTree>
    <p:extLst>
      <p:ext uri="{BB962C8B-B14F-4D97-AF65-F5344CB8AC3E}">
        <p14:creationId xmlns:p14="http://schemas.microsoft.com/office/powerpoint/2010/main" val="102291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6DB5C-08EB-8447-9187-06D7F62DC376}"/>
              </a:ext>
            </a:extLst>
          </p:cNvPr>
          <p:cNvSpPr>
            <a:spLocks noGrp="1"/>
          </p:cNvSpPr>
          <p:nvPr>
            <p:ph idx="1"/>
          </p:nvPr>
        </p:nvSpPr>
        <p:spPr/>
        <p:txBody>
          <a:bodyPr/>
          <a:lstStyle/>
          <a:p>
            <a:r>
              <a:rPr lang="en-US" b="1" dirty="0"/>
              <a:t>What does the </a:t>
            </a:r>
            <a:r>
              <a:rPr lang="en-US" b="1" dirty="0" err="1"/>
              <a:t>iostat</a:t>
            </a:r>
            <a:r>
              <a:rPr lang="en-US" b="1" dirty="0"/>
              <a:t> /dev/</a:t>
            </a:r>
            <a:r>
              <a:rPr lang="en-US" b="1" dirty="0" err="1"/>
              <a:t>sda</a:t>
            </a:r>
            <a:r>
              <a:rPr lang="en-US" b="1" dirty="0"/>
              <a:t> command do, and how can it be useful in troubleshooting?</a:t>
            </a:r>
          </a:p>
          <a:p>
            <a:endParaRPr lang="en-US" b="1" dirty="0"/>
          </a:p>
          <a:p>
            <a:r>
              <a:rPr lang="en-US" b="1" dirty="0"/>
              <a:t>ANSWER:</a:t>
            </a:r>
          </a:p>
          <a:p>
            <a:pPr lvl="1"/>
            <a:r>
              <a:rPr lang="en-US" dirty="0"/>
              <a:t>This command generates read and write statistics for the /dev/</a:t>
            </a:r>
            <a:r>
              <a:rPr lang="en-US" dirty="0" err="1"/>
              <a:t>sda</a:t>
            </a:r>
            <a:r>
              <a:rPr lang="en-US" dirty="0"/>
              <a:t> block storage device. It can be useful in troubleshooting because it can help you monitor storage usage statistics and identify poor performance associated with that device.</a:t>
            </a:r>
          </a:p>
          <a:p>
            <a:endParaRPr lang="en-US" dirty="0"/>
          </a:p>
        </p:txBody>
      </p:sp>
      <p:sp>
        <p:nvSpPr>
          <p:cNvPr id="3" name="Title 2">
            <a:extLst>
              <a:ext uri="{FF2B5EF4-FFF2-40B4-BE49-F238E27FC236}">
                <a16:creationId xmlns:a16="http://schemas.microsoft.com/office/drawing/2014/main" id="{6534B262-64D1-DB4C-ACC6-818A7FD1EACE}"/>
              </a:ext>
            </a:extLst>
          </p:cNvPr>
          <p:cNvSpPr>
            <a:spLocks noGrp="1"/>
          </p:cNvSpPr>
          <p:nvPr>
            <p:ph type="title"/>
          </p:nvPr>
        </p:nvSpPr>
        <p:spPr/>
        <p:txBody>
          <a:bodyPr/>
          <a:lstStyle/>
          <a:p>
            <a:r>
              <a:rPr lang="en-US" dirty="0"/>
              <a:t>Activity 4-11: Discussing Storage Issues</a:t>
            </a:r>
          </a:p>
        </p:txBody>
      </p:sp>
      <p:sp>
        <p:nvSpPr>
          <p:cNvPr id="4" name="Slide Number Placeholder 3">
            <a:extLst>
              <a:ext uri="{FF2B5EF4-FFF2-40B4-BE49-F238E27FC236}">
                <a16:creationId xmlns:a16="http://schemas.microsoft.com/office/drawing/2014/main" id="{FEFCBD5B-50D5-834E-A8D6-1C39D2A7B07F}"/>
              </a:ext>
            </a:extLst>
          </p:cNvPr>
          <p:cNvSpPr>
            <a:spLocks noGrp="1"/>
          </p:cNvSpPr>
          <p:nvPr>
            <p:ph type="sldNum" sz="quarter" idx="4"/>
          </p:nvPr>
        </p:nvSpPr>
        <p:spPr/>
        <p:txBody>
          <a:bodyPr/>
          <a:lstStyle/>
          <a:p>
            <a:fld id="{2066355A-084C-D24E-9AD2-7E4FC41EA627}" type="slidenum">
              <a:rPr lang="en-US" smtClean="0"/>
              <a:pPr/>
              <a:t>131</a:t>
            </a:fld>
            <a:endParaRPr lang="en-US" dirty="0"/>
          </a:p>
        </p:txBody>
      </p:sp>
    </p:spTree>
    <p:extLst>
      <p:ext uri="{BB962C8B-B14F-4D97-AF65-F5344CB8AC3E}">
        <p14:creationId xmlns:p14="http://schemas.microsoft.com/office/powerpoint/2010/main" val="46163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6DB5C-08EB-8447-9187-06D7F62DC376}"/>
              </a:ext>
            </a:extLst>
          </p:cNvPr>
          <p:cNvSpPr>
            <a:spLocks noGrp="1"/>
          </p:cNvSpPr>
          <p:nvPr>
            <p:ph idx="1"/>
          </p:nvPr>
        </p:nvSpPr>
        <p:spPr/>
        <p:txBody>
          <a:bodyPr/>
          <a:lstStyle/>
          <a:p>
            <a:r>
              <a:rPr lang="en-US" b="1" dirty="0"/>
              <a:t>Which directory or file system is a likely candidate on which to impose storage quotas on a shared Linux system?</a:t>
            </a:r>
          </a:p>
          <a:p>
            <a:endParaRPr lang="en-US" b="1" dirty="0"/>
          </a:p>
          <a:p>
            <a:r>
              <a:rPr lang="en-US" b="1" dirty="0"/>
              <a:t>ANSWER:</a:t>
            </a:r>
          </a:p>
          <a:p>
            <a:pPr lvl="1"/>
            <a:r>
              <a:rPr lang="en-US" dirty="0"/>
              <a:t>The /home directory or file system because users tend to store everything without regard to space used. Quotas help prevent this kind of storage waste and file sprawl.</a:t>
            </a:r>
          </a:p>
          <a:p>
            <a:endParaRPr lang="en-US" dirty="0"/>
          </a:p>
        </p:txBody>
      </p:sp>
      <p:sp>
        <p:nvSpPr>
          <p:cNvPr id="3" name="Title 2">
            <a:extLst>
              <a:ext uri="{FF2B5EF4-FFF2-40B4-BE49-F238E27FC236}">
                <a16:creationId xmlns:a16="http://schemas.microsoft.com/office/drawing/2014/main" id="{6534B262-64D1-DB4C-ACC6-818A7FD1EACE}"/>
              </a:ext>
            </a:extLst>
          </p:cNvPr>
          <p:cNvSpPr>
            <a:spLocks noGrp="1"/>
          </p:cNvSpPr>
          <p:nvPr>
            <p:ph type="title"/>
          </p:nvPr>
        </p:nvSpPr>
        <p:spPr/>
        <p:txBody>
          <a:bodyPr/>
          <a:lstStyle/>
          <a:p>
            <a:r>
              <a:rPr lang="en-US" dirty="0"/>
              <a:t>Activity 4-11: Discussing Storage Issues</a:t>
            </a:r>
          </a:p>
        </p:txBody>
      </p:sp>
      <p:sp>
        <p:nvSpPr>
          <p:cNvPr id="4" name="Slide Number Placeholder 3">
            <a:extLst>
              <a:ext uri="{FF2B5EF4-FFF2-40B4-BE49-F238E27FC236}">
                <a16:creationId xmlns:a16="http://schemas.microsoft.com/office/drawing/2014/main" id="{FEFCBD5B-50D5-834E-A8D6-1C39D2A7B07F}"/>
              </a:ext>
            </a:extLst>
          </p:cNvPr>
          <p:cNvSpPr>
            <a:spLocks noGrp="1"/>
          </p:cNvSpPr>
          <p:nvPr>
            <p:ph type="sldNum" sz="quarter" idx="4"/>
          </p:nvPr>
        </p:nvSpPr>
        <p:spPr/>
        <p:txBody>
          <a:bodyPr/>
          <a:lstStyle/>
          <a:p>
            <a:fld id="{2066355A-084C-D24E-9AD2-7E4FC41EA627}" type="slidenum">
              <a:rPr lang="en-US" smtClean="0"/>
              <a:pPr/>
              <a:t>132</a:t>
            </a:fld>
            <a:endParaRPr lang="en-US" dirty="0"/>
          </a:p>
        </p:txBody>
      </p:sp>
    </p:spTree>
    <p:extLst>
      <p:ext uri="{BB962C8B-B14F-4D97-AF65-F5344CB8AC3E}">
        <p14:creationId xmlns:p14="http://schemas.microsoft.com/office/powerpoint/2010/main" val="122921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6DB5C-08EB-8447-9187-06D7F62DC376}"/>
              </a:ext>
            </a:extLst>
          </p:cNvPr>
          <p:cNvSpPr>
            <a:spLocks noGrp="1"/>
          </p:cNvSpPr>
          <p:nvPr>
            <p:ph idx="1"/>
          </p:nvPr>
        </p:nvSpPr>
        <p:spPr>
          <a:xfrm>
            <a:off x="341925" y="708660"/>
            <a:ext cx="8460152" cy="3701556"/>
          </a:xfrm>
        </p:spPr>
        <p:txBody>
          <a:bodyPr/>
          <a:lstStyle/>
          <a:p>
            <a:r>
              <a:rPr lang="en-US" b="1" dirty="0"/>
              <a:t>As an administrator, you attempt to set quotas on /opt/finance for the finance group, but you receive the error that the mount point /opt/finance is not found or has no quota enabled. You verify that /opt/finance exists. You're trying to enable quotas, so it makes no sense that the error is that the file system has no quotas enabled. What is the problem?</a:t>
            </a:r>
          </a:p>
          <a:p>
            <a:endParaRPr lang="en-US" b="1" dirty="0"/>
          </a:p>
          <a:p>
            <a:r>
              <a:rPr lang="en-US" b="1" dirty="0"/>
              <a:t>ANSWER:</a:t>
            </a:r>
          </a:p>
          <a:p>
            <a:pPr lvl="1"/>
            <a:r>
              <a:rPr lang="en-US" dirty="0"/>
              <a:t>You didn't edit /</a:t>
            </a:r>
            <a:r>
              <a:rPr lang="en-US" dirty="0" err="1"/>
              <a:t>etc</a:t>
            </a:r>
            <a:r>
              <a:rPr lang="en-US" dirty="0"/>
              <a:t>/</a:t>
            </a:r>
            <a:r>
              <a:rPr lang="en-US" dirty="0" err="1"/>
              <a:t>fstab</a:t>
            </a:r>
            <a:r>
              <a:rPr lang="en-US" dirty="0"/>
              <a:t> to add </a:t>
            </a:r>
            <a:r>
              <a:rPr lang="en-US" dirty="0" err="1"/>
              <a:t>usrquota,grpquota</a:t>
            </a:r>
            <a:r>
              <a:rPr lang="en-US" dirty="0"/>
              <a:t> options to the file system you wish to impose quotas on. You also have to unmount/remount this file system after the change is made to /</a:t>
            </a:r>
            <a:r>
              <a:rPr lang="en-US" dirty="0" err="1"/>
              <a:t>etc</a:t>
            </a:r>
            <a:r>
              <a:rPr lang="en-US" dirty="0"/>
              <a:t>/</a:t>
            </a:r>
            <a:r>
              <a:rPr lang="en-US" dirty="0" err="1"/>
              <a:t>fstab</a:t>
            </a:r>
            <a:endParaRPr lang="en-US" dirty="0"/>
          </a:p>
          <a:p>
            <a:endParaRPr lang="en-US" dirty="0"/>
          </a:p>
        </p:txBody>
      </p:sp>
      <p:sp>
        <p:nvSpPr>
          <p:cNvPr id="3" name="Title 2">
            <a:extLst>
              <a:ext uri="{FF2B5EF4-FFF2-40B4-BE49-F238E27FC236}">
                <a16:creationId xmlns:a16="http://schemas.microsoft.com/office/drawing/2014/main" id="{6534B262-64D1-DB4C-ACC6-818A7FD1EACE}"/>
              </a:ext>
            </a:extLst>
          </p:cNvPr>
          <p:cNvSpPr>
            <a:spLocks noGrp="1"/>
          </p:cNvSpPr>
          <p:nvPr>
            <p:ph type="title"/>
          </p:nvPr>
        </p:nvSpPr>
        <p:spPr/>
        <p:txBody>
          <a:bodyPr/>
          <a:lstStyle/>
          <a:p>
            <a:r>
              <a:rPr lang="en-US" dirty="0"/>
              <a:t>Activity 4-11: Discussing Storage Issues</a:t>
            </a:r>
          </a:p>
        </p:txBody>
      </p:sp>
      <p:sp>
        <p:nvSpPr>
          <p:cNvPr id="4" name="Slide Number Placeholder 3">
            <a:extLst>
              <a:ext uri="{FF2B5EF4-FFF2-40B4-BE49-F238E27FC236}">
                <a16:creationId xmlns:a16="http://schemas.microsoft.com/office/drawing/2014/main" id="{FEFCBD5B-50D5-834E-A8D6-1C39D2A7B07F}"/>
              </a:ext>
            </a:extLst>
          </p:cNvPr>
          <p:cNvSpPr>
            <a:spLocks noGrp="1"/>
          </p:cNvSpPr>
          <p:nvPr>
            <p:ph type="sldNum" sz="quarter" idx="4"/>
          </p:nvPr>
        </p:nvSpPr>
        <p:spPr/>
        <p:txBody>
          <a:bodyPr/>
          <a:lstStyle/>
          <a:p>
            <a:fld id="{2066355A-084C-D24E-9AD2-7E4FC41EA627}" type="slidenum">
              <a:rPr lang="en-US" smtClean="0"/>
              <a:pPr/>
              <a:t>133</a:t>
            </a:fld>
            <a:endParaRPr lang="en-US" dirty="0"/>
          </a:p>
        </p:txBody>
      </p:sp>
    </p:spTree>
    <p:extLst>
      <p:ext uri="{BB962C8B-B14F-4D97-AF65-F5344CB8AC3E}">
        <p14:creationId xmlns:p14="http://schemas.microsoft.com/office/powerpoint/2010/main" val="279178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6DB5C-08EB-8447-9187-06D7F62DC376}"/>
              </a:ext>
            </a:extLst>
          </p:cNvPr>
          <p:cNvSpPr>
            <a:spLocks noGrp="1"/>
          </p:cNvSpPr>
          <p:nvPr>
            <p:ph idx="1"/>
          </p:nvPr>
        </p:nvSpPr>
        <p:spPr/>
        <p:txBody>
          <a:bodyPr/>
          <a:lstStyle/>
          <a:p>
            <a:r>
              <a:rPr lang="en-US" b="1" dirty="0"/>
              <a:t>Why would an administrator use the </a:t>
            </a:r>
            <a:r>
              <a:rPr lang="en-US" b="1" dirty="0" err="1"/>
              <a:t>ioping</a:t>
            </a:r>
            <a:r>
              <a:rPr lang="en-US" b="1" dirty="0"/>
              <a:t> utility?</a:t>
            </a:r>
          </a:p>
          <a:p>
            <a:endParaRPr lang="en-US" b="1" dirty="0"/>
          </a:p>
          <a:p>
            <a:r>
              <a:rPr lang="en-US" b="1" dirty="0"/>
              <a:t>ANSWER:</a:t>
            </a:r>
          </a:p>
          <a:p>
            <a:pPr lvl="1"/>
            <a:r>
              <a:rPr lang="en-US" dirty="0"/>
              <a:t>The </a:t>
            </a:r>
            <a:r>
              <a:rPr lang="en-US" dirty="0" err="1"/>
              <a:t>ioping</a:t>
            </a:r>
            <a:r>
              <a:rPr lang="en-US" dirty="0"/>
              <a:t> utility displays real-time I/O latency data to a specified volume.</a:t>
            </a:r>
          </a:p>
        </p:txBody>
      </p:sp>
      <p:sp>
        <p:nvSpPr>
          <p:cNvPr id="3" name="Title 2">
            <a:extLst>
              <a:ext uri="{FF2B5EF4-FFF2-40B4-BE49-F238E27FC236}">
                <a16:creationId xmlns:a16="http://schemas.microsoft.com/office/drawing/2014/main" id="{6534B262-64D1-DB4C-ACC6-818A7FD1EACE}"/>
              </a:ext>
            </a:extLst>
          </p:cNvPr>
          <p:cNvSpPr>
            <a:spLocks noGrp="1"/>
          </p:cNvSpPr>
          <p:nvPr>
            <p:ph type="title"/>
          </p:nvPr>
        </p:nvSpPr>
        <p:spPr/>
        <p:txBody>
          <a:bodyPr/>
          <a:lstStyle/>
          <a:p>
            <a:r>
              <a:rPr lang="en-US" dirty="0"/>
              <a:t>Activity 4-11: Discussing Storage Issues</a:t>
            </a:r>
          </a:p>
        </p:txBody>
      </p:sp>
      <p:sp>
        <p:nvSpPr>
          <p:cNvPr id="4" name="Slide Number Placeholder 3">
            <a:extLst>
              <a:ext uri="{FF2B5EF4-FFF2-40B4-BE49-F238E27FC236}">
                <a16:creationId xmlns:a16="http://schemas.microsoft.com/office/drawing/2014/main" id="{FEFCBD5B-50D5-834E-A8D6-1C39D2A7B07F}"/>
              </a:ext>
            </a:extLst>
          </p:cNvPr>
          <p:cNvSpPr>
            <a:spLocks noGrp="1"/>
          </p:cNvSpPr>
          <p:nvPr>
            <p:ph type="sldNum" sz="quarter" idx="4"/>
          </p:nvPr>
        </p:nvSpPr>
        <p:spPr/>
        <p:txBody>
          <a:bodyPr/>
          <a:lstStyle/>
          <a:p>
            <a:fld id="{2066355A-084C-D24E-9AD2-7E4FC41EA627}" type="slidenum">
              <a:rPr lang="en-US" smtClean="0"/>
              <a:pPr/>
              <a:t>134</a:t>
            </a:fld>
            <a:endParaRPr lang="en-US" dirty="0"/>
          </a:p>
        </p:txBody>
      </p:sp>
    </p:spTree>
    <p:extLst>
      <p:ext uri="{BB962C8B-B14F-4D97-AF65-F5344CB8AC3E}">
        <p14:creationId xmlns:p14="http://schemas.microsoft.com/office/powerpoint/2010/main" val="356056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B3DB3A4-2252-4926-9FA5-ABBBE270C885}"/>
              </a:ext>
            </a:extLst>
          </p:cNvPr>
          <p:cNvSpPr>
            <a:spLocks noGrp="1"/>
          </p:cNvSpPr>
          <p:nvPr>
            <p:ph idx="1"/>
          </p:nvPr>
        </p:nvSpPr>
        <p:spPr/>
        <p:txBody>
          <a:bodyPr/>
          <a:lstStyle/>
          <a:p>
            <a:r>
              <a:rPr lang="en-US" dirty="0"/>
              <a:t>Users are complaining about poor performance for storage operations.</a:t>
            </a:r>
          </a:p>
          <a:p>
            <a:r>
              <a:rPr lang="en-US" dirty="0"/>
              <a:t>Some have run into errors about device being full.</a:t>
            </a:r>
          </a:p>
          <a:p>
            <a:pPr lvl="1"/>
            <a:r>
              <a:rPr lang="en-US" dirty="0"/>
              <a:t>Trying to back up their user data.</a:t>
            </a:r>
          </a:p>
          <a:p>
            <a:r>
              <a:rPr lang="en-US" dirty="0"/>
              <a:t>You'll diagnose the storage issues.</a:t>
            </a:r>
          </a:p>
        </p:txBody>
      </p:sp>
      <p:sp>
        <p:nvSpPr>
          <p:cNvPr id="5" name="Title 4">
            <a:extLst>
              <a:ext uri="{FF2B5EF4-FFF2-40B4-BE49-F238E27FC236}">
                <a16:creationId xmlns:a16="http://schemas.microsoft.com/office/drawing/2014/main" id="{C44FC141-0FE7-4318-BAA7-47EB801AFC9A}"/>
              </a:ext>
            </a:extLst>
          </p:cNvPr>
          <p:cNvSpPr>
            <a:spLocks noGrp="1"/>
          </p:cNvSpPr>
          <p:nvPr>
            <p:ph type="title"/>
          </p:nvPr>
        </p:nvSpPr>
        <p:spPr/>
        <p:txBody>
          <a:bodyPr/>
          <a:lstStyle/>
          <a:p>
            <a:r>
              <a:rPr lang="en-US" dirty="0"/>
              <a:t>Activity: Tracking Storage Space Usage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135</a:t>
            </a:fld>
            <a:endParaRPr lang="en-US" dirty="0"/>
          </a:p>
        </p:txBody>
      </p:sp>
    </p:spTree>
    <p:extLst>
      <p:ext uri="{BB962C8B-B14F-4D97-AF65-F5344CB8AC3E}">
        <p14:creationId xmlns:p14="http://schemas.microsoft.com/office/powerpoint/2010/main" val="7715538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02A90-FC8D-42E7-AF57-A0FCF736562F}"/>
              </a:ext>
            </a:extLst>
          </p:cNvPr>
          <p:cNvSpPr>
            <a:spLocks noGrp="1"/>
          </p:cNvSpPr>
          <p:nvPr>
            <p:ph idx="1"/>
          </p:nvPr>
        </p:nvSpPr>
        <p:spPr/>
        <p:txBody>
          <a:bodyPr/>
          <a:lstStyle/>
          <a:p>
            <a:r>
              <a:rPr lang="en-US" dirty="0"/>
              <a:t>Most files on data backup volume were created by [user name]</a:t>
            </a:r>
          </a:p>
          <a:p>
            <a:r>
              <a:rPr lang="en-US" dirty="0"/>
              <a:t>You want to limit storage space usage for this user.</a:t>
            </a:r>
          </a:p>
          <a:p>
            <a:r>
              <a:rPr lang="en-US" dirty="0"/>
              <a:t>Limitations:</a:t>
            </a:r>
          </a:p>
          <a:p>
            <a:pPr lvl="1"/>
            <a:r>
              <a:rPr lang="en-US" dirty="0"/>
              <a:t>Block (soft)=10000</a:t>
            </a:r>
          </a:p>
          <a:p>
            <a:pPr lvl="1"/>
            <a:r>
              <a:rPr lang="en-US" dirty="0"/>
              <a:t>Block (hard)=15000</a:t>
            </a:r>
          </a:p>
          <a:p>
            <a:pPr lvl="1"/>
            <a:r>
              <a:rPr lang="en-US" dirty="0"/>
              <a:t>Inode (soft)=500</a:t>
            </a:r>
          </a:p>
          <a:p>
            <a:pPr lvl="1"/>
            <a:r>
              <a:rPr lang="en-US" dirty="0"/>
              <a:t>Inode (hard)=700</a:t>
            </a:r>
          </a:p>
          <a:p>
            <a:r>
              <a:rPr lang="en-US" dirty="0"/>
              <a:t>Will help prevent issues related to storage.</a:t>
            </a:r>
          </a:p>
        </p:txBody>
      </p:sp>
      <p:sp>
        <p:nvSpPr>
          <p:cNvPr id="3" name="Title 2">
            <a:extLst>
              <a:ext uri="{FF2B5EF4-FFF2-40B4-BE49-F238E27FC236}">
                <a16:creationId xmlns:a16="http://schemas.microsoft.com/office/drawing/2014/main" id="{F6186980-9A36-4DED-8194-B47CF111C5AD}"/>
              </a:ext>
            </a:extLst>
          </p:cNvPr>
          <p:cNvSpPr>
            <a:spLocks noGrp="1"/>
          </p:cNvSpPr>
          <p:nvPr>
            <p:ph type="title"/>
          </p:nvPr>
        </p:nvSpPr>
        <p:spPr/>
        <p:txBody>
          <a:bodyPr/>
          <a:lstStyle/>
          <a:p>
            <a:r>
              <a:rPr lang="en-US" dirty="0"/>
              <a:t>Activity: Configuring Storage Quotas</a:t>
            </a:r>
          </a:p>
        </p:txBody>
      </p:sp>
      <p:sp>
        <p:nvSpPr>
          <p:cNvPr id="4" name="Slide Number Placeholder 3">
            <a:extLst>
              <a:ext uri="{FF2B5EF4-FFF2-40B4-BE49-F238E27FC236}">
                <a16:creationId xmlns:a16="http://schemas.microsoft.com/office/drawing/2014/main" id="{87E61FB3-C5E4-45AE-B5F5-AEFCBD101F7C}"/>
              </a:ext>
            </a:extLst>
          </p:cNvPr>
          <p:cNvSpPr>
            <a:spLocks noGrp="1"/>
          </p:cNvSpPr>
          <p:nvPr>
            <p:ph type="sldNum" sz="quarter" idx="4"/>
          </p:nvPr>
        </p:nvSpPr>
        <p:spPr/>
        <p:txBody>
          <a:bodyPr/>
          <a:lstStyle/>
          <a:p>
            <a:fld id="{2066355A-084C-D24E-9AD2-7E4FC41EA627}" type="slidenum">
              <a:rPr lang="en-US" smtClean="0"/>
              <a:pPr/>
              <a:t>136</a:t>
            </a:fld>
            <a:endParaRPr lang="en-US" dirty="0"/>
          </a:p>
        </p:txBody>
      </p:sp>
    </p:spTree>
    <p:extLst>
      <p:ext uri="{BB962C8B-B14F-4D97-AF65-F5344CB8AC3E}">
        <p14:creationId xmlns:p14="http://schemas.microsoft.com/office/powerpoint/2010/main" val="2914639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Do you or would you prefer to work with standard partitions or logical volumes? Why?</a:t>
            </a:r>
          </a:p>
          <a:p>
            <a:r>
              <a:rPr lang="en-US" dirty="0"/>
              <a:t>What file system types have you worked with? What advantages and disadvantages have you encountered with each?</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137</a:t>
            </a:fld>
            <a:endParaRPr lang="en-US" dirty="0"/>
          </a:p>
        </p:txBody>
      </p:sp>
    </p:spTree>
    <p:extLst>
      <p:ext uri="{BB962C8B-B14F-4D97-AF65-F5344CB8AC3E}">
        <p14:creationId xmlns:p14="http://schemas.microsoft.com/office/powerpoint/2010/main" val="77037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F96E-15BF-4651-9B4A-23B3EEFFFD20}"/>
              </a:ext>
            </a:extLst>
          </p:cNvPr>
          <p:cNvSpPr>
            <a:spLocks noGrp="1"/>
          </p:cNvSpPr>
          <p:nvPr>
            <p:ph type="title"/>
          </p:nvPr>
        </p:nvSpPr>
        <p:spPr/>
        <p:txBody>
          <a:bodyPr/>
          <a:lstStyle/>
          <a:p>
            <a:r>
              <a:rPr lang="en-US" dirty="0"/>
              <a:t>Swap Space</a:t>
            </a:r>
          </a:p>
        </p:txBody>
      </p:sp>
      <p:sp>
        <p:nvSpPr>
          <p:cNvPr id="3" name="Text Placeholder 2">
            <a:extLst>
              <a:ext uri="{FF2B5EF4-FFF2-40B4-BE49-F238E27FC236}">
                <a16:creationId xmlns:a16="http://schemas.microsoft.com/office/drawing/2014/main" id="{73C54587-5A7D-45FB-9F60-A8F991420AA4}"/>
              </a:ext>
            </a:extLst>
          </p:cNvPr>
          <p:cNvSpPr>
            <a:spLocks noGrp="1"/>
          </p:cNvSpPr>
          <p:nvPr>
            <p:ph type="body" sz="quarter" idx="13"/>
          </p:nvPr>
        </p:nvSpPr>
        <p:spPr/>
        <p:txBody>
          <a:bodyPr/>
          <a:lstStyle/>
          <a:p>
            <a:r>
              <a:rPr lang="en-US" dirty="0"/>
              <a:t>A partition on the storage device that is used when the system runs out of physical memory.</a:t>
            </a:r>
          </a:p>
        </p:txBody>
      </p:sp>
      <p:sp>
        <p:nvSpPr>
          <p:cNvPr id="4" name="Slide Number Placeholder 3">
            <a:extLst>
              <a:ext uri="{FF2B5EF4-FFF2-40B4-BE49-F238E27FC236}">
                <a16:creationId xmlns:a16="http://schemas.microsoft.com/office/drawing/2014/main" id="{359C42F7-E926-4D66-87B7-94B6474678AA}"/>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5" name="Content Placeholder 4">
            <a:extLst>
              <a:ext uri="{FF2B5EF4-FFF2-40B4-BE49-F238E27FC236}">
                <a16:creationId xmlns:a16="http://schemas.microsoft.com/office/drawing/2014/main" id="{91251E50-852D-4B17-8CEF-48A41240BC12}"/>
              </a:ext>
            </a:extLst>
          </p:cNvPr>
          <p:cNvSpPr>
            <a:spLocks noGrp="1"/>
          </p:cNvSpPr>
          <p:nvPr>
            <p:ph idx="1"/>
          </p:nvPr>
        </p:nvSpPr>
        <p:spPr/>
        <p:txBody>
          <a:bodyPr/>
          <a:lstStyle/>
          <a:p>
            <a:r>
              <a:rPr lang="en-US" dirty="0"/>
              <a:t>Linux pushes unused files from RAM to swap space.</a:t>
            </a:r>
          </a:p>
          <a:p>
            <a:r>
              <a:rPr lang="en-US" dirty="0"/>
              <a:t>Usually twice the physical RAM size.</a:t>
            </a:r>
          </a:p>
        </p:txBody>
      </p:sp>
      <p:pic>
        <p:nvPicPr>
          <p:cNvPr id="15" name="Picture 14">
            <a:extLst>
              <a:ext uri="{FF2B5EF4-FFF2-40B4-BE49-F238E27FC236}">
                <a16:creationId xmlns:a16="http://schemas.microsoft.com/office/drawing/2014/main" id="{F014D2CC-356E-40F0-84B5-6980D40BFA26}"/>
              </a:ext>
            </a:extLst>
          </p:cNvPr>
          <p:cNvPicPr>
            <a:picLocks noChangeAspect="1"/>
          </p:cNvPicPr>
          <p:nvPr/>
        </p:nvPicPr>
        <p:blipFill>
          <a:blip r:embed="rId3"/>
          <a:stretch>
            <a:fillRect/>
          </a:stretch>
        </p:blipFill>
        <p:spPr>
          <a:xfrm>
            <a:off x="1848328" y="2571750"/>
            <a:ext cx="5447345" cy="1827879"/>
          </a:xfrm>
          <a:prstGeom prst="rect">
            <a:avLst/>
          </a:prstGeom>
        </p:spPr>
      </p:pic>
    </p:spTree>
    <p:extLst>
      <p:ext uri="{BB962C8B-B14F-4D97-AF65-F5344CB8AC3E}">
        <p14:creationId xmlns:p14="http://schemas.microsoft.com/office/powerpoint/2010/main" val="1010316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fdisk</a:t>
            </a:r>
            <a:r>
              <a:rPr lang="en-US" dirty="0"/>
              <a:t> Utility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Used to create, modify, and delete partitions.</a:t>
            </a:r>
          </a:p>
          <a:p>
            <a:r>
              <a:rPr lang="en-US" dirty="0"/>
              <a:t>You can create new partition table or modify existing one.</a:t>
            </a:r>
          </a:p>
          <a:p>
            <a:r>
              <a:rPr lang="en-US" dirty="0"/>
              <a:t>Understands DOS and Linux partition tables.</a:t>
            </a:r>
          </a:p>
          <a:p>
            <a:r>
              <a:rPr lang="en-US" dirty="0"/>
              <a:t>Enables you to specify partition size.</a:t>
            </a:r>
          </a:p>
        </p:txBody>
      </p:sp>
    </p:spTree>
    <p:extLst>
      <p:ext uri="{BB962C8B-B14F-4D97-AF65-F5344CB8AC3E}">
        <p14:creationId xmlns:p14="http://schemas.microsoft.com/office/powerpoint/2010/main" val="118236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EEEFE4-F37E-4B2E-88A4-0226B8F2A722}"/>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fdisk</a:t>
            </a:r>
            <a:r>
              <a:rPr lang="en-US" dirty="0"/>
              <a:t> Utility (Slide 2 of 2)</a:t>
            </a:r>
          </a:p>
        </p:txBody>
      </p:sp>
      <p:sp>
        <p:nvSpPr>
          <p:cNvPr id="3" name="Slide Number Placeholder 2">
            <a:extLst>
              <a:ext uri="{FF2B5EF4-FFF2-40B4-BE49-F238E27FC236}">
                <a16:creationId xmlns:a16="http://schemas.microsoft.com/office/drawing/2014/main" id="{9F05B384-5E02-4D8D-9574-A8200F2B4AE4}"/>
              </a:ext>
            </a:extLst>
          </p:cNvPr>
          <p:cNvSpPr>
            <a:spLocks noGrp="1"/>
          </p:cNvSpPr>
          <p:nvPr>
            <p:ph type="sldNum" sz="quarter" idx="4"/>
          </p:nvPr>
        </p:nvSpPr>
        <p:spPr/>
        <p:txBody>
          <a:bodyPr/>
          <a:lstStyle/>
          <a:p>
            <a:fld id="{2066355A-084C-D24E-9AD2-7E4FC41EA627}" type="slidenum">
              <a:rPr lang="en-US" smtClean="0"/>
              <a:pPr/>
              <a:t>16</a:t>
            </a:fld>
            <a:endParaRPr lang="en-US" dirty="0"/>
          </a:p>
        </p:txBody>
      </p:sp>
      <p:pic>
        <p:nvPicPr>
          <p:cNvPr id="4" name="Picture 3">
            <a:extLst>
              <a:ext uri="{FF2B5EF4-FFF2-40B4-BE49-F238E27FC236}">
                <a16:creationId xmlns:a16="http://schemas.microsoft.com/office/drawing/2014/main" id="{F330E413-A471-4AEE-A9BA-50E66C11FA3A}"/>
              </a:ext>
            </a:extLst>
          </p:cNvPr>
          <p:cNvPicPr>
            <a:picLocks noChangeAspect="1"/>
          </p:cNvPicPr>
          <p:nvPr/>
        </p:nvPicPr>
        <p:blipFill>
          <a:blip r:embed="rId2"/>
          <a:stretch>
            <a:fillRect/>
          </a:stretch>
        </p:blipFill>
        <p:spPr>
          <a:xfrm>
            <a:off x="1282486" y="1097397"/>
            <a:ext cx="6579029" cy="3185845"/>
          </a:xfrm>
          <a:prstGeom prst="rect">
            <a:avLst/>
          </a:prstGeom>
        </p:spPr>
      </p:pic>
    </p:spTree>
    <p:extLst>
      <p:ext uri="{BB962C8B-B14F-4D97-AF65-F5344CB8AC3E}">
        <p14:creationId xmlns:p14="http://schemas.microsoft.com/office/powerpoint/2010/main" val="202201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latin typeface="Cutive Mono" panose="020B0604020202020204" charset="0"/>
                <a:ea typeface="Roboto Mono" panose="020B0604020202020204" charset="0"/>
                <a:cs typeface="Courier New" panose="02070309020205020404" pitchFamily="49" charset="0"/>
              </a:rPr>
              <a:t>fdisk</a:t>
            </a:r>
            <a:r>
              <a:rPr lang="en-US" dirty="0"/>
              <a:t> Menu Options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17</a:t>
            </a:fld>
            <a:endParaRPr lang="en-US" dirty="0"/>
          </a:p>
        </p:txBody>
      </p:sp>
      <p:graphicFrame>
        <p:nvGraphicFramePr>
          <p:cNvPr id="5" name="Group 23">
            <a:extLst>
              <a:ext uri="{FF2B5EF4-FFF2-40B4-BE49-F238E27FC236}">
                <a16:creationId xmlns:a16="http://schemas.microsoft.com/office/drawing/2014/main" id="{8528B132-AB4D-46EB-8417-39038C0B8E12}"/>
              </a:ext>
            </a:extLst>
          </p:cNvPr>
          <p:cNvGraphicFramePr>
            <a:graphicFrameLocks noGrp="1"/>
          </p:cNvGraphicFramePr>
          <p:nvPr>
            <p:extLst>
              <p:ext uri="{D42A27DB-BD31-4B8C-83A1-F6EECF244321}">
                <p14:modId xmlns:p14="http://schemas.microsoft.com/office/powerpoint/2010/main" val="2630144621"/>
              </p:ext>
            </p:extLst>
          </p:nvPr>
        </p:nvGraphicFramePr>
        <p:xfrm>
          <a:off x="1903998" y="1339113"/>
          <a:ext cx="5336005" cy="2465274"/>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 a new partition.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Remove a partition.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existing partitions.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Write changes to drive and exit utility.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Cancel changes made and exit utility.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bl>
          </a:graphicData>
        </a:graphic>
      </p:graphicFrame>
    </p:spTree>
    <p:extLst>
      <p:ext uri="{BB962C8B-B14F-4D97-AF65-F5344CB8AC3E}">
        <p14:creationId xmlns:p14="http://schemas.microsoft.com/office/powerpoint/2010/main" val="1858431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4858-3876-4619-9326-B51589A97BE0}"/>
              </a:ext>
            </a:extLst>
          </p:cNvPr>
          <p:cNvSpPr>
            <a:spLocks noGrp="1"/>
          </p:cNvSpPr>
          <p:nvPr>
            <p:ph type="title"/>
          </p:nvPr>
        </p:nvSpPr>
        <p:spPr/>
        <p:txBody>
          <a:bodyPr/>
          <a:lstStyle/>
          <a:p>
            <a:r>
              <a:rPr lang="en-US" dirty="0">
                <a:latin typeface="Cutive Mono" panose="020B0604020202020204" charset="0"/>
                <a:ea typeface="Roboto Mono" panose="020B0604020202020204" charset="0"/>
                <a:cs typeface="Courier New" panose="02070309020205020404" pitchFamily="49" charset="0"/>
              </a:rPr>
              <a:t>fdisk</a:t>
            </a:r>
            <a:r>
              <a:rPr lang="en-US" dirty="0"/>
              <a:t> Menu Options (Slide 2 of 2)</a:t>
            </a:r>
          </a:p>
        </p:txBody>
      </p:sp>
      <p:sp>
        <p:nvSpPr>
          <p:cNvPr id="3" name="Slide Number Placeholder 2">
            <a:extLst>
              <a:ext uri="{FF2B5EF4-FFF2-40B4-BE49-F238E27FC236}">
                <a16:creationId xmlns:a16="http://schemas.microsoft.com/office/drawing/2014/main" id="{A7D1482C-F04A-4835-A29B-A2A51D49B52C}"/>
              </a:ext>
            </a:extLst>
          </p:cNvPr>
          <p:cNvSpPr>
            <a:spLocks noGrp="1"/>
          </p:cNvSpPr>
          <p:nvPr>
            <p:ph type="sldNum" sz="quarter" idx="4"/>
          </p:nvPr>
        </p:nvSpPr>
        <p:spPr/>
        <p:txBody>
          <a:bodyPr/>
          <a:lstStyle/>
          <a:p>
            <a:fld id="{2066355A-084C-D24E-9AD2-7E4FC41EA627}" type="slidenum">
              <a:rPr lang="en-US" smtClean="0"/>
              <a:pPr/>
              <a:t>18</a:t>
            </a:fld>
            <a:endParaRPr lang="en-US" dirty="0"/>
          </a:p>
        </p:txBody>
      </p:sp>
      <p:pic>
        <p:nvPicPr>
          <p:cNvPr id="11" name="Picture 10">
            <a:extLst>
              <a:ext uri="{FF2B5EF4-FFF2-40B4-BE49-F238E27FC236}">
                <a16:creationId xmlns:a16="http://schemas.microsoft.com/office/drawing/2014/main" id="{CC45E79C-83C5-444D-A9A1-2846B3F357BA}"/>
              </a:ext>
            </a:extLst>
          </p:cNvPr>
          <p:cNvPicPr>
            <a:picLocks noChangeAspect="1"/>
          </p:cNvPicPr>
          <p:nvPr/>
        </p:nvPicPr>
        <p:blipFill>
          <a:blip r:embed="rId2"/>
          <a:stretch>
            <a:fillRect/>
          </a:stretch>
        </p:blipFill>
        <p:spPr>
          <a:xfrm>
            <a:off x="1363120" y="802003"/>
            <a:ext cx="6417761" cy="3539493"/>
          </a:xfrm>
          <a:prstGeom prst="rect">
            <a:avLst/>
          </a:prstGeom>
        </p:spPr>
      </p:pic>
    </p:spTree>
    <p:extLst>
      <p:ext uri="{BB962C8B-B14F-4D97-AF65-F5344CB8AC3E}">
        <p14:creationId xmlns:p14="http://schemas.microsoft.com/office/powerpoint/2010/main" val="196438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GNU Parted (Slide 1 of 2)</a:t>
            </a:r>
          </a:p>
        </p:txBody>
      </p:sp>
      <p:sp>
        <p:nvSpPr>
          <p:cNvPr id="6" name="Text Placeholder 5">
            <a:extLst>
              <a:ext uri="{FF2B5EF4-FFF2-40B4-BE49-F238E27FC236}">
                <a16:creationId xmlns:a16="http://schemas.microsoft.com/office/drawing/2014/main" id="{42CAF137-213B-4F61-922A-1BDD77283A9B}"/>
              </a:ext>
            </a:extLst>
          </p:cNvPr>
          <p:cNvSpPr>
            <a:spLocks noGrp="1"/>
          </p:cNvSpPr>
          <p:nvPr>
            <p:ph type="body" sz="quarter" idx="13"/>
          </p:nvPr>
        </p:nvSpPr>
        <p:spPr/>
        <p:txBody>
          <a:bodyPr/>
          <a:lstStyle/>
          <a:p>
            <a:r>
              <a:rPr lang="en-US" dirty="0"/>
              <a:t>A utility used to manage partitions.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
        <p:nvSpPr>
          <p:cNvPr id="5" name="Content Placeholder 4">
            <a:extLst>
              <a:ext uri="{FF2B5EF4-FFF2-40B4-BE49-F238E27FC236}">
                <a16:creationId xmlns:a16="http://schemas.microsoft.com/office/drawing/2014/main" id="{CB88286B-1DA0-48E2-A01B-B5A34C7BA775}"/>
              </a:ext>
            </a:extLst>
          </p:cNvPr>
          <p:cNvSpPr>
            <a:spLocks noGrp="1"/>
          </p:cNvSpPr>
          <p:nvPr>
            <p:ph idx="1"/>
          </p:nvPr>
        </p:nvSpPr>
        <p:spPr/>
        <p:txBody>
          <a:bodyPr/>
          <a:lstStyle/>
          <a:p>
            <a:r>
              <a:rPr lang="en-US" dirty="0"/>
              <a:t>Useful when creating partitions on new drives.</a:t>
            </a:r>
          </a:p>
          <a:p>
            <a:r>
              <a:rPr lang="en-US" dirty="0"/>
              <a:t>Can create, destroy, and resize partitions.</a:t>
            </a:r>
          </a:p>
          <a:p>
            <a:r>
              <a:rPr lang="en-US" dirty="0"/>
              <a:t>Run by issuing </a:t>
            </a:r>
            <a:r>
              <a:rPr lang="en-US" dirty="0">
                <a:latin typeface="Cutive Mono" panose="020B0604020202020204" charset="0"/>
                <a:ea typeface="Roboto Mono" panose="020B0604020202020204" charset="0"/>
                <a:cs typeface="Courier New" panose="02070309020205020404" pitchFamily="49" charset="0"/>
              </a:rPr>
              <a:t>parted</a:t>
            </a:r>
            <a:r>
              <a:rPr lang="en-US" dirty="0"/>
              <a:t> command.</a:t>
            </a:r>
          </a:p>
          <a:p>
            <a:r>
              <a:rPr lang="en-US" dirty="0"/>
              <a:t>Includes menu-driven interactive mode.</a:t>
            </a:r>
          </a:p>
        </p:txBody>
      </p:sp>
    </p:spTree>
    <p:extLst>
      <p:ext uri="{BB962C8B-B14F-4D97-AF65-F5344CB8AC3E}">
        <p14:creationId xmlns:p14="http://schemas.microsoft.com/office/powerpoint/2010/main" val="381188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72A7-52F4-1846-8312-EB7130F218A5}"/>
              </a:ext>
            </a:extLst>
          </p:cNvPr>
          <p:cNvSpPr>
            <a:spLocks noGrp="1"/>
          </p:cNvSpPr>
          <p:nvPr>
            <p:ph type="title"/>
          </p:nvPr>
        </p:nvSpPr>
        <p:spPr/>
        <p:txBody>
          <a:bodyPr/>
          <a:lstStyle/>
          <a:p>
            <a:r>
              <a:rPr lang="en-US" dirty="0"/>
              <a:t>Topic A: Create Partitions</a:t>
            </a:r>
          </a:p>
        </p:txBody>
      </p:sp>
      <p:sp>
        <p:nvSpPr>
          <p:cNvPr id="3" name="Slide Number Placeholder 2">
            <a:extLst>
              <a:ext uri="{FF2B5EF4-FFF2-40B4-BE49-F238E27FC236}">
                <a16:creationId xmlns:a16="http://schemas.microsoft.com/office/drawing/2014/main" id="{9A2E5EA1-458B-1D46-A755-037A360F716C}"/>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406873C5-DECF-C14A-ABDB-36CE8637938A}"/>
              </a:ext>
            </a:extLst>
          </p:cNvPr>
          <p:cNvSpPr>
            <a:spLocks noGrp="1"/>
          </p:cNvSpPr>
          <p:nvPr>
            <p:ph idx="1"/>
          </p:nvPr>
        </p:nvSpPr>
        <p:spPr>
          <a:xfrm>
            <a:off x="1044668" y="810865"/>
            <a:ext cx="7757408" cy="3491630"/>
          </a:xfrm>
        </p:spPr>
        <p:txBody>
          <a:bodyPr/>
          <a:lstStyle/>
          <a:p>
            <a:pPr marL="0" indent="0">
              <a:buNone/>
            </a:pPr>
            <a:r>
              <a:rPr lang="en-US" dirty="0"/>
              <a:t>Exam Objectives:</a:t>
            </a:r>
          </a:p>
          <a:p>
            <a:r>
              <a:rPr lang="en-US" dirty="0"/>
              <a:t>1.4 Given a scenario, manage storage in a Linux environment.</a:t>
            </a:r>
          </a:p>
          <a:p>
            <a:r>
              <a:rPr lang="en-US" dirty="0"/>
              <a:t>2.3 Given a scenario, create, modify, and redirect files.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1898" y="810864"/>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86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BDE883-36BE-400A-A048-0D81BE221C18}"/>
              </a:ext>
            </a:extLst>
          </p:cNvPr>
          <p:cNvSpPr>
            <a:spLocks noGrp="1"/>
          </p:cNvSpPr>
          <p:nvPr>
            <p:ph type="title"/>
          </p:nvPr>
        </p:nvSpPr>
        <p:spPr/>
        <p:txBody>
          <a:bodyPr/>
          <a:lstStyle/>
          <a:p>
            <a:r>
              <a:rPr lang="en-US" dirty="0"/>
              <a:t>GNU Parted (Slide 2 of 2)</a:t>
            </a:r>
          </a:p>
        </p:txBody>
      </p:sp>
      <p:sp>
        <p:nvSpPr>
          <p:cNvPr id="4" name="Slide Number Placeholder 3">
            <a:extLst>
              <a:ext uri="{FF2B5EF4-FFF2-40B4-BE49-F238E27FC236}">
                <a16:creationId xmlns:a16="http://schemas.microsoft.com/office/drawing/2014/main" id="{D2FBFD92-BACD-412E-91DC-0101D10CF9C5}"/>
              </a:ext>
            </a:extLst>
          </p:cNvPr>
          <p:cNvSpPr>
            <a:spLocks noGrp="1"/>
          </p:cNvSpPr>
          <p:nvPr>
            <p:ph type="sldNum" sz="quarter" idx="4"/>
          </p:nvPr>
        </p:nvSpPr>
        <p:spPr/>
        <p:txBody>
          <a:bodyPr/>
          <a:lstStyle/>
          <a:p>
            <a:fld id="{2066355A-084C-D24E-9AD2-7E4FC41EA627}" type="slidenum">
              <a:rPr lang="en-US" smtClean="0"/>
              <a:pPr/>
              <a:t>20</a:t>
            </a:fld>
            <a:endParaRPr lang="en-US" dirty="0"/>
          </a:p>
        </p:txBody>
      </p:sp>
      <p:pic>
        <p:nvPicPr>
          <p:cNvPr id="3" name="Picture 2">
            <a:extLst>
              <a:ext uri="{FF2B5EF4-FFF2-40B4-BE49-F238E27FC236}">
                <a16:creationId xmlns:a16="http://schemas.microsoft.com/office/drawing/2014/main" id="{FEED67E0-5892-4664-B0B8-CA6DD487FAD0}"/>
              </a:ext>
            </a:extLst>
          </p:cNvPr>
          <p:cNvPicPr>
            <a:picLocks noChangeAspect="1"/>
          </p:cNvPicPr>
          <p:nvPr/>
        </p:nvPicPr>
        <p:blipFill>
          <a:blip r:embed="rId2"/>
          <a:stretch>
            <a:fillRect/>
          </a:stretch>
        </p:blipFill>
        <p:spPr>
          <a:xfrm>
            <a:off x="1058871" y="1009166"/>
            <a:ext cx="7026259" cy="3402413"/>
          </a:xfrm>
          <a:prstGeom prst="rect">
            <a:avLst/>
          </a:prstGeom>
        </p:spPr>
      </p:pic>
    </p:spTree>
    <p:extLst>
      <p:ext uri="{BB962C8B-B14F-4D97-AF65-F5344CB8AC3E}">
        <p14:creationId xmlns:p14="http://schemas.microsoft.com/office/powerpoint/2010/main" val="681634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D3C5-282A-4C71-8345-668502BB76D1}"/>
              </a:ext>
            </a:extLst>
          </p:cNvPr>
          <p:cNvSpPr>
            <a:spLocks noGrp="1"/>
          </p:cNvSpPr>
          <p:nvPr>
            <p:ph type="title"/>
          </p:nvPr>
        </p:nvSpPr>
        <p:spPr/>
        <p:txBody>
          <a:bodyPr/>
          <a:lstStyle/>
          <a:p>
            <a:r>
              <a:rPr lang="en-US" dirty="0"/>
              <a:t>GNU Parted Menu Options (Slide 1 of 2)</a:t>
            </a:r>
          </a:p>
        </p:txBody>
      </p:sp>
      <p:sp>
        <p:nvSpPr>
          <p:cNvPr id="3" name="Slide Number Placeholder 2">
            <a:extLst>
              <a:ext uri="{FF2B5EF4-FFF2-40B4-BE49-F238E27FC236}">
                <a16:creationId xmlns:a16="http://schemas.microsoft.com/office/drawing/2014/main" id="{397D53A3-4D52-4F5E-B910-56B773000A16}"/>
              </a:ext>
            </a:extLst>
          </p:cNvPr>
          <p:cNvSpPr>
            <a:spLocks noGrp="1"/>
          </p:cNvSpPr>
          <p:nvPr>
            <p:ph type="sldNum" sz="quarter" idx="4"/>
          </p:nvPr>
        </p:nvSpPr>
        <p:spPr/>
        <p:txBody>
          <a:bodyPr/>
          <a:lstStyle/>
          <a:p>
            <a:fld id="{2066355A-084C-D24E-9AD2-7E4FC41EA627}" type="slidenum">
              <a:rPr lang="en-US" smtClean="0"/>
              <a:pPr/>
              <a:t>21</a:t>
            </a:fld>
            <a:endParaRPr lang="en-US" dirty="0"/>
          </a:p>
        </p:txBody>
      </p:sp>
      <p:pic>
        <p:nvPicPr>
          <p:cNvPr id="11" name="Picture 10">
            <a:extLst>
              <a:ext uri="{FF2B5EF4-FFF2-40B4-BE49-F238E27FC236}">
                <a16:creationId xmlns:a16="http://schemas.microsoft.com/office/drawing/2014/main" id="{CCCAD766-D2B5-432B-8C43-6496BD87F764}"/>
              </a:ext>
            </a:extLst>
          </p:cNvPr>
          <p:cNvPicPr>
            <a:picLocks noChangeAspect="1"/>
          </p:cNvPicPr>
          <p:nvPr/>
        </p:nvPicPr>
        <p:blipFill>
          <a:blip r:embed="rId2"/>
          <a:stretch>
            <a:fillRect/>
          </a:stretch>
        </p:blipFill>
        <p:spPr>
          <a:xfrm>
            <a:off x="1350734" y="793220"/>
            <a:ext cx="6442532" cy="3557059"/>
          </a:xfrm>
          <a:prstGeom prst="rect">
            <a:avLst/>
          </a:prstGeom>
        </p:spPr>
      </p:pic>
    </p:spTree>
    <p:extLst>
      <p:ext uri="{BB962C8B-B14F-4D97-AF65-F5344CB8AC3E}">
        <p14:creationId xmlns:p14="http://schemas.microsoft.com/office/powerpoint/2010/main" val="285411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50DAEA-30C3-4B7E-8FDF-60790F967AC3}"/>
              </a:ext>
            </a:extLst>
          </p:cNvPr>
          <p:cNvSpPr>
            <a:spLocks noGrp="1"/>
          </p:cNvSpPr>
          <p:nvPr>
            <p:ph type="title"/>
          </p:nvPr>
        </p:nvSpPr>
        <p:spPr/>
        <p:txBody>
          <a:bodyPr/>
          <a:lstStyle/>
          <a:p>
            <a:r>
              <a:rPr lang="en-US" dirty="0"/>
              <a:t>GNU Parted Menu Options (Slide 2 of 2)</a:t>
            </a:r>
          </a:p>
        </p:txBody>
      </p:sp>
      <p:sp>
        <p:nvSpPr>
          <p:cNvPr id="3" name="Slide Number Placeholder 2">
            <a:extLst>
              <a:ext uri="{FF2B5EF4-FFF2-40B4-BE49-F238E27FC236}">
                <a16:creationId xmlns:a16="http://schemas.microsoft.com/office/drawing/2014/main" id="{AD01CD89-BEB4-455C-B4AC-EA3608C4DDC9}"/>
              </a:ext>
            </a:extLst>
          </p:cNvPr>
          <p:cNvSpPr>
            <a:spLocks noGrp="1"/>
          </p:cNvSpPr>
          <p:nvPr>
            <p:ph type="sldNum" sz="quarter" idx="4"/>
          </p:nvPr>
        </p:nvSpPr>
        <p:spPr/>
        <p:txBody>
          <a:bodyPr/>
          <a:lstStyle/>
          <a:p>
            <a:fld id="{2066355A-084C-D24E-9AD2-7E4FC41EA627}" type="slidenum">
              <a:rPr lang="en-US" smtClean="0"/>
              <a:pPr/>
              <a:t>22</a:t>
            </a:fld>
            <a:endParaRPr lang="en-US" dirty="0"/>
          </a:p>
        </p:txBody>
      </p:sp>
      <p:graphicFrame>
        <p:nvGraphicFramePr>
          <p:cNvPr id="6" name="Group 23">
            <a:extLst>
              <a:ext uri="{FF2B5EF4-FFF2-40B4-BE49-F238E27FC236}">
                <a16:creationId xmlns:a16="http://schemas.microsoft.com/office/drawing/2014/main" id="{BFAC9A3C-FB26-499D-A779-4EE14FDE95FD}"/>
              </a:ext>
            </a:extLst>
          </p:cNvPr>
          <p:cNvGraphicFramePr>
            <a:graphicFrameLocks noGrp="1"/>
          </p:cNvGraphicFramePr>
          <p:nvPr>
            <p:extLst>
              <p:ext uri="{D42A27DB-BD31-4B8C-83A1-F6EECF244321}">
                <p14:modId xmlns:p14="http://schemas.microsoft.com/office/powerpoint/2010/main" val="1670946387"/>
              </p:ext>
            </p:extLst>
          </p:nvPr>
        </p:nvGraphicFramePr>
        <p:xfrm>
          <a:off x="1903998" y="1266923"/>
          <a:ext cx="5336005" cy="2876153"/>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select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Choose which device/partition to modify.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mkpart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 partition with specified file system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print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partition table.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resizepart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Modify end position of partition.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rm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Delete partition.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quit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Exit utility.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9239327"/>
                  </a:ext>
                </a:extLst>
              </a:tr>
            </a:tbl>
          </a:graphicData>
        </a:graphic>
      </p:graphicFrame>
    </p:spTree>
    <p:extLst>
      <p:ext uri="{BB962C8B-B14F-4D97-AF65-F5344CB8AC3E}">
        <p14:creationId xmlns:p14="http://schemas.microsoft.com/office/powerpoint/2010/main" val="191004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partprobe</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Updates kernel with changes to partition table.</a:t>
            </a:r>
          </a:p>
          <a:p>
            <a:r>
              <a:rPr lang="en-US" dirty="0"/>
              <a:t>Checks table first, then updates kernel if it finds any changes.</a:t>
            </a:r>
          </a:p>
          <a:p>
            <a:r>
              <a:rPr lang="en-US" dirty="0"/>
              <a:t>Kernel needs to reference partition table for new partitions.</a:t>
            </a:r>
          </a:p>
          <a:p>
            <a:pPr lvl="1"/>
            <a:r>
              <a:rPr lang="en-US" dirty="0"/>
              <a:t>Can't add file system to new partition otherwise.</a:t>
            </a:r>
          </a:p>
          <a:p>
            <a:pPr lvl="1"/>
            <a:r>
              <a:rPr lang="en-US" dirty="0"/>
              <a:t>Might get partition table error during </a:t>
            </a:r>
            <a:r>
              <a:rPr lang="en-US" dirty="0">
                <a:latin typeface="Cutive Mono" panose="020B0604020202020204" charset="0"/>
                <a:ea typeface="Roboto Mono" panose="020B0604020202020204" charset="0"/>
              </a:rPr>
              <a:t>fdisk</a:t>
            </a:r>
            <a:r>
              <a:rPr lang="en-US" dirty="0"/>
              <a:t> operation.</a:t>
            </a:r>
          </a:p>
          <a:p>
            <a:r>
              <a:rPr lang="en-US" dirty="0"/>
              <a:t>You can reboot to update the table.</a:t>
            </a:r>
          </a:p>
          <a:p>
            <a:r>
              <a:rPr lang="en-US" dirty="0"/>
              <a:t>Or, use </a:t>
            </a:r>
            <a:r>
              <a:rPr lang="en-US" dirty="0">
                <a:latin typeface="Cutive Mono" panose="020B0604020202020204" charset="0"/>
                <a:ea typeface="Roboto Mono" panose="020B0604020202020204" charset="0"/>
              </a:rPr>
              <a:t>partprobe</a:t>
            </a:r>
            <a:r>
              <a:rPr lang="en-US" dirty="0"/>
              <a:t> to update it without a reboot.</a:t>
            </a:r>
          </a:p>
          <a:p>
            <a:r>
              <a:rPr lang="en-US" dirty="0"/>
              <a:t>Comes with GNU parted.</a:t>
            </a:r>
          </a:p>
        </p:txBody>
      </p:sp>
    </p:spTree>
    <p:extLst>
      <p:ext uri="{BB962C8B-B14F-4D97-AF65-F5344CB8AC3E}">
        <p14:creationId xmlns:p14="http://schemas.microsoft.com/office/powerpoint/2010/main" val="830555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6744-5072-4C6B-9B47-E1AA69DED8A9}"/>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partprobe</a:t>
            </a:r>
            <a:r>
              <a:rPr lang="en-US" dirty="0"/>
              <a:t> Command (Slide 2 of 2)</a:t>
            </a:r>
          </a:p>
        </p:txBody>
      </p:sp>
      <p:sp>
        <p:nvSpPr>
          <p:cNvPr id="3" name="Slide Number Placeholder 2">
            <a:extLst>
              <a:ext uri="{FF2B5EF4-FFF2-40B4-BE49-F238E27FC236}">
                <a16:creationId xmlns:a16="http://schemas.microsoft.com/office/drawing/2014/main" id="{50A0664C-0A0C-4D07-B2E2-BEA3787FCD01}"/>
              </a:ext>
            </a:extLst>
          </p:cNvPr>
          <p:cNvSpPr>
            <a:spLocks noGrp="1"/>
          </p:cNvSpPr>
          <p:nvPr>
            <p:ph type="sldNum" sz="quarter" idx="4"/>
          </p:nvPr>
        </p:nvSpPr>
        <p:spPr/>
        <p:txBody>
          <a:bodyPr/>
          <a:lstStyle/>
          <a:p>
            <a:fld id="{2066355A-084C-D24E-9AD2-7E4FC41EA627}" type="slidenum">
              <a:rPr lang="en-US" smtClean="0"/>
              <a:pPr/>
              <a:t>24</a:t>
            </a:fld>
            <a:endParaRPr lang="en-US" dirty="0"/>
          </a:p>
        </p:txBody>
      </p:sp>
      <p:pic>
        <p:nvPicPr>
          <p:cNvPr id="5" name="Picture 4">
            <a:extLst>
              <a:ext uri="{FF2B5EF4-FFF2-40B4-BE49-F238E27FC236}">
                <a16:creationId xmlns:a16="http://schemas.microsoft.com/office/drawing/2014/main" id="{6E20F758-EFF5-4EC4-BE9D-7F10A059C9BB}"/>
              </a:ext>
            </a:extLst>
          </p:cNvPr>
          <p:cNvPicPr>
            <a:picLocks noChangeAspect="1"/>
          </p:cNvPicPr>
          <p:nvPr/>
        </p:nvPicPr>
        <p:blipFill>
          <a:blip r:embed="rId2"/>
          <a:stretch>
            <a:fillRect/>
          </a:stretch>
        </p:blipFill>
        <p:spPr>
          <a:xfrm>
            <a:off x="1408845" y="825304"/>
            <a:ext cx="6326311" cy="3492891"/>
          </a:xfrm>
          <a:prstGeom prst="rect">
            <a:avLst/>
          </a:prstGeom>
        </p:spPr>
      </p:pic>
    </p:spTree>
    <p:extLst>
      <p:ext uri="{BB962C8B-B14F-4D97-AF65-F5344CB8AC3E}">
        <p14:creationId xmlns:p14="http://schemas.microsoft.com/office/powerpoint/2010/main" val="292671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mkfs</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Used to build a Linux file system on a device/partition.</a:t>
            </a:r>
          </a:p>
        </p:txBody>
      </p:sp>
      <p:graphicFrame>
        <p:nvGraphicFramePr>
          <p:cNvPr id="5" name="Group 23">
            <a:extLst>
              <a:ext uri="{FF2B5EF4-FFF2-40B4-BE49-F238E27FC236}">
                <a16:creationId xmlns:a16="http://schemas.microsoft.com/office/drawing/2014/main" id="{3D609089-DDEA-4DD0-B9BD-0559AB541191}"/>
              </a:ext>
            </a:extLst>
          </p:cNvPr>
          <p:cNvGraphicFramePr>
            <a:graphicFrameLocks noGrp="1"/>
          </p:cNvGraphicFramePr>
          <p:nvPr>
            <p:extLst>
              <p:ext uri="{D42A27DB-BD31-4B8C-83A1-F6EECF244321}">
                <p14:modId xmlns:p14="http://schemas.microsoft.com/office/powerpoint/2010/main" val="389116961"/>
              </p:ext>
            </p:extLst>
          </p:nvPr>
        </p:nvGraphicFramePr>
        <p:xfrm>
          <a:off x="1050759" y="1588566"/>
          <a:ext cx="7042483" cy="2876153"/>
        </p:xfrm>
        <a:graphic>
          <a:graphicData uri="http://schemas.openxmlformats.org/drawingml/2006/table">
            <a:tbl>
              <a:tblPr/>
              <a:tblGrid>
                <a:gridCol w="1596188">
                  <a:extLst>
                    <a:ext uri="{9D8B030D-6E8A-4147-A177-3AD203B41FA5}">
                      <a16:colId xmlns:a16="http://schemas.microsoft.com/office/drawing/2014/main" val="20000"/>
                    </a:ext>
                  </a:extLst>
                </a:gridCol>
                <a:gridCol w="5446295">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Produce verbose output.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Produce verbose output including file system-specific commands.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-t {fstype}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type of file system to build.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fs-options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Pass file system-specific options to builder.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Check device for bad blocks before building.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 {file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Read list of bad blocks from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90880411"/>
                  </a:ext>
                </a:extLst>
              </a:tr>
            </a:tbl>
          </a:graphicData>
        </a:graphic>
      </p:graphicFrame>
    </p:spTree>
    <p:extLst>
      <p:ext uri="{BB962C8B-B14F-4D97-AF65-F5344CB8AC3E}">
        <p14:creationId xmlns:p14="http://schemas.microsoft.com/office/powerpoint/2010/main" val="126921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425B-0D94-43C6-8946-B9BA7EFAEB7E}"/>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mkfs</a:t>
            </a:r>
            <a:r>
              <a:rPr lang="en-US" dirty="0"/>
              <a:t> Command (Slide 2 of 2)</a:t>
            </a:r>
          </a:p>
        </p:txBody>
      </p:sp>
      <p:sp>
        <p:nvSpPr>
          <p:cNvPr id="3" name="Slide Number Placeholder 2">
            <a:extLst>
              <a:ext uri="{FF2B5EF4-FFF2-40B4-BE49-F238E27FC236}">
                <a16:creationId xmlns:a16="http://schemas.microsoft.com/office/drawing/2014/main" id="{EF882A7F-2031-4422-82E0-285C17E1D06C}"/>
              </a:ext>
            </a:extLst>
          </p:cNvPr>
          <p:cNvSpPr>
            <a:spLocks noGrp="1"/>
          </p:cNvSpPr>
          <p:nvPr>
            <p:ph type="sldNum" sz="quarter" idx="4"/>
          </p:nvPr>
        </p:nvSpPr>
        <p:spPr/>
        <p:txBody>
          <a:bodyPr/>
          <a:lstStyle/>
          <a:p>
            <a:fld id="{2066355A-084C-D24E-9AD2-7E4FC41EA627}" type="slidenum">
              <a:rPr lang="en-US" smtClean="0"/>
              <a:pPr/>
              <a:t>26</a:t>
            </a:fld>
            <a:endParaRPr lang="en-US" dirty="0"/>
          </a:p>
        </p:txBody>
      </p:sp>
      <p:pic>
        <p:nvPicPr>
          <p:cNvPr id="5" name="Picture 4">
            <a:extLst>
              <a:ext uri="{FF2B5EF4-FFF2-40B4-BE49-F238E27FC236}">
                <a16:creationId xmlns:a16="http://schemas.microsoft.com/office/drawing/2014/main" id="{7E4650F1-7E3A-4375-8567-E708344A7084}"/>
              </a:ext>
            </a:extLst>
          </p:cNvPr>
          <p:cNvPicPr>
            <a:picLocks noChangeAspect="1"/>
          </p:cNvPicPr>
          <p:nvPr/>
        </p:nvPicPr>
        <p:blipFill>
          <a:blip r:embed="rId2"/>
          <a:stretch>
            <a:fillRect/>
          </a:stretch>
        </p:blipFill>
        <p:spPr>
          <a:xfrm>
            <a:off x="1174820" y="1049271"/>
            <a:ext cx="6794361" cy="3290118"/>
          </a:xfrm>
          <a:prstGeom prst="rect">
            <a:avLst/>
          </a:prstGeom>
        </p:spPr>
      </p:pic>
    </p:spTree>
    <p:extLst>
      <p:ext uri="{BB962C8B-B14F-4D97-AF65-F5344CB8AC3E}">
        <p14:creationId xmlns:p14="http://schemas.microsoft.com/office/powerpoint/2010/main" val="255877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fstab</a:t>
            </a:r>
            <a:r>
              <a:rPr lang="en-US" dirty="0"/>
              <a:t> File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sz="1600" dirty="0"/>
              <a:t>Configuration file that stores device, partition, and mount info.</a:t>
            </a:r>
          </a:p>
          <a:p>
            <a:r>
              <a:rPr lang="en-US" sz="1600" dirty="0"/>
              <a:t>Located in </a:t>
            </a:r>
            <a:r>
              <a:rPr lang="en-US" sz="1600" dirty="0">
                <a:latin typeface="Cutive Mono" panose="020B0604020202020204" charset="0"/>
                <a:ea typeface="Roboto Mono" panose="020B0604020202020204" charset="0"/>
              </a:rPr>
              <a:t>/etc</a:t>
            </a:r>
            <a:r>
              <a:rPr lang="en-US" sz="1600" dirty="0"/>
              <a:t> directory.</a:t>
            </a:r>
          </a:p>
          <a:p>
            <a:r>
              <a:rPr lang="en-US" sz="1600" dirty="0"/>
              <a:t>Only root can edit.</a:t>
            </a:r>
          </a:p>
          <a:p>
            <a:r>
              <a:rPr lang="en-US" sz="1600" dirty="0"/>
              <a:t>Consists of one line for each file system.</a:t>
            </a:r>
          </a:p>
        </p:txBody>
      </p:sp>
      <p:graphicFrame>
        <p:nvGraphicFramePr>
          <p:cNvPr id="5" name="Group 23">
            <a:extLst>
              <a:ext uri="{FF2B5EF4-FFF2-40B4-BE49-F238E27FC236}">
                <a16:creationId xmlns:a16="http://schemas.microsoft.com/office/drawing/2014/main" id="{FA674638-DAC4-4745-B8CB-28C9A8A2FAB5}"/>
              </a:ext>
            </a:extLst>
          </p:cNvPr>
          <p:cNvGraphicFramePr>
            <a:graphicFrameLocks noGrp="1"/>
          </p:cNvGraphicFramePr>
          <p:nvPr>
            <p:extLst>
              <p:ext uri="{D42A27DB-BD31-4B8C-83A1-F6EECF244321}">
                <p14:modId xmlns:p14="http://schemas.microsoft.com/office/powerpoint/2010/main" val="92286187"/>
              </p:ext>
            </p:extLst>
          </p:nvPr>
        </p:nvGraphicFramePr>
        <p:xfrm>
          <a:off x="1495926" y="2268579"/>
          <a:ext cx="6152148" cy="2445394"/>
        </p:xfrm>
        <a:graphic>
          <a:graphicData uri="http://schemas.openxmlformats.org/drawingml/2006/table">
            <a:tbl>
              <a:tblPr/>
              <a:tblGrid>
                <a:gridCol w="1940717">
                  <a:extLst>
                    <a:ext uri="{9D8B030D-6E8A-4147-A177-3AD203B41FA5}">
                      <a16:colId xmlns:a16="http://schemas.microsoft.com/office/drawing/2014/main" val="20000"/>
                    </a:ext>
                  </a:extLst>
                </a:gridCol>
                <a:gridCol w="4211431">
                  <a:extLst>
                    <a:ext uri="{9D8B030D-6E8A-4147-A177-3AD203B41FA5}">
                      <a16:colId xmlns:a16="http://schemas.microsoft.com/office/drawing/2014/main" val="20001"/>
                    </a:ext>
                  </a:extLst>
                </a:gridCol>
              </a:tblGrid>
              <a:tr h="3493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Field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93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Open Sans" panose="020B0604020202020204" charset="0"/>
                        </a:rPr>
                        <a:t>Device/partition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Name of device/file system to mount.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93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Default mount point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Where to mount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493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File system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Type of file system used by device/partition.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934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Mount options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Values activated when file system is mounted.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9650769"/>
                  </a:ext>
                </a:extLst>
              </a:tr>
              <a:tr h="34934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dump</a:t>
                      </a: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 options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Indicates if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dump</a:t>
                      </a: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 should back up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04054207"/>
                  </a:ext>
                </a:extLst>
              </a:tr>
              <a:tr h="34934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fsck</a:t>
                      </a: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 options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Order in which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fsck</a:t>
                      </a: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 should check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45504420"/>
                  </a:ext>
                </a:extLst>
              </a:tr>
            </a:tbl>
          </a:graphicData>
        </a:graphic>
      </p:graphicFrame>
    </p:spTree>
    <p:extLst>
      <p:ext uri="{BB962C8B-B14F-4D97-AF65-F5344CB8AC3E}">
        <p14:creationId xmlns:p14="http://schemas.microsoft.com/office/powerpoint/2010/main" val="1009753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ED9715-A3BD-436E-9A25-ACCF05587F78}"/>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fstab</a:t>
            </a:r>
            <a:r>
              <a:rPr lang="en-US" dirty="0"/>
              <a:t> File (Slide 2 of 2)</a:t>
            </a:r>
          </a:p>
        </p:txBody>
      </p:sp>
      <p:sp>
        <p:nvSpPr>
          <p:cNvPr id="3" name="Slide Number Placeholder 2">
            <a:extLst>
              <a:ext uri="{FF2B5EF4-FFF2-40B4-BE49-F238E27FC236}">
                <a16:creationId xmlns:a16="http://schemas.microsoft.com/office/drawing/2014/main" id="{118834EA-6ACF-40A5-B7D9-A0F54285D3B3}"/>
              </a:ext>
            </a:extLst>
          </p:cNvPr>
          <p:cNvSpPr>
            <a:spLocks noGrp="1"/>
          </p:cNvSpPr>
          <p:nvPr>
            <p:ph type="sldNum" sz="quarter" idx="4"/>
          </p:nvPr>
        </p:nvSpPr>
        <p:spPr/>
        <p:txBody>
          <a:bodyPr/>
          <a:lstStyle/>
          <a:p>
            <a:fld id="{2066355A-084C-D24E-9AD2-7E4FC41EA627}" type="slidenum">
              <a:rPr lang="en-US" smtClean="0"/>
              <a:pPr/>
              <a:t>28</a:t>
            </a:fld>
            <a:endParaRPr lang="en-US" dirty="0"/>
          </a:p>
        </p:txBody>
      </p:sp>
      <p:pic>
        <p:nvPicPr>
          <p:cNvPr id="4" name="Picture 3">
            <a:extLst>
              <a:ext uri="{FF2B5EF4-FFF2-40B4-BE49-F238E27FC236}">
                <a16:creationId xmlns:a16="http://schemas.microsoft.com/office/drawing/2014/main" id="{6CF7E1CE-AE7B-4AAF-958C-23F195F58583}"/>
              </a:ext>
            </a:extLst>
          </p:cNvPr>
          <p:cNvPicPr>
            <a:picLocks noChangeAspect="1"/>
          </p:cNvPicPr>
          <p:nvPr/>
        </p:nvPicPr>
        <p:blipFill>
          <a:blip r:embed="rId2"/>
          <a:stretch>
            <a:fillRect/>
          </a:stretch>
        </p:blipFill>
        <p:spPr>
          <a:xfrm>
            <a:off x="1292623" y="998899"/>
            <a:ext cx="6558754" cy="3621228"/>
          </a:xfrm>
          <a:prstGeom prst="rect">
            <a:avLst/>
          </a:prstGeom>
        </p:spPr>
      </p:pic>
    </p:spTree>
    <p:extLst>
      <p:ext uri="{BB962C8B-B14F-4D97-AF65-F5344CB8AC3E}">
        <p14:creationId xmlns:p14="http://schemas.microsoft.com/office/powerpoint/2010/main" val="1927099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AA10-E628-4C5E-8984-A412079FDEF6}"/>
              </a:ext>
            </a:extLst>
          </p:cNvPr>
          <p:cNvSpPr>
            <a:spLocks noGrp="1"/>
          </p:cNvSpPr>
          <p:nvPr>
            <p:ph type="title"/>
          </p:nvPr>
        </p:nvSpPr>
        <p:spPr/>
        <p:txBody>
          <a:bodyPr/>
          <a:lstStyle/>
          <a:p>
            <a:r>
              <a:rPr lang="en-US" dirty="0"/>
              <a:t>The Storage Device Setup Process</a:t>
            </a:r>
          </a:p>
        </p:txBody>
      </p:sp>
      <p:sp>
        <p:nvSpPr>
          <p:cNvPr id="3" name="Slide Number Placeholder 2">
            <a:extLst>
              <a:ext uri="{FF2B5EF4-FFF2-40B4-BE49-F238E27FC236}">
                <a16:creationId xmlns:a16="http://schemas.microsoft.com/office/drawing/2014/main" id="{1A1C9797-E089-4246-AD2C-AFAB651DD1CF}"/>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4" name="Content Placeholder 3">
            <a:extLst>
              <a:ext uri="{FF2B5EF4-FFF2-40B4-BE49-F238E27FC236}">
                <a16:creationId xmlns:a16="http://schemas.microsoft.com/office/drawing/2014/main" id="{99C10E6D-6EE8-46D6-9E9D-EB49FB6F966D}"/>
              </a:ext>
            </a:extLst>
          </p:cNvPr>
          <p:cNvSpPr>
            <a:spLocks noGrp="1"/>
          </p:cNvSpPr>
          <p:nvPr>
            <p:ph idx="1"/>
          </p:nvPr>
        </p:nvSpPr>
        <p:spPr/>
        <p:txBody>
          <a:bodyPr/>
          <a:lstStyle/>
          <a:p>
            <a:pPr marL="342900" indent="-342900">
              <a:buFont typeface="+mj-lt"/>
              <a:buAutoNum type="arabicPeriod"/>
            </a:pPr>
            <a:r>
              <a:rPr lang="en-US" dirty="0"/>
              <a:t>Partition the storage device.</a:t>
            </a:r>
          </a:p>
          <a:p>
            <a:pPr marL="342900" indent="-342900">
              <a:buFont typeface="+mj-lt"/>
              <a:buAutoNum type="arabicPeriod"/>
            </a:pPr>
            <a:r>
              <a:rPr lang="en-US" dirty="0"/>
              <a:t>Format the partition with a file system.</a:t>
            </a:r>
          </a:p>
          <a:p>
            <a:pPr marL="342900" indent="-342900">
              <a:buFont typeface="+mj-lt"/>
              <a:buAutoNum type="arabicPeriod"/>
            </a:pPr>
            <a:r>
              <a:rPr lang="en-US" dirty="0"/>
              <a:t>Add the partition to the </a:t>
            </a:r>
            <a:r>
              <a:rPr lang="en-US" dirty="0">
                <a:latin typeface="Cutive Mono" panose="020B0604020202020204" charset="0"/>
              </a:rPr>
              <a:t>fstab</a:t>
            </a:r>
            <a:r>
              <a:rPr lang="en-US" dirty="0"/>
              <a:t> file so it is configured on boot.</a:t>
            </a:r>
          </a:p>
        </p:txBody>
      </p:sp>
    </p:spTree>
    <p:extLst>
      <p:ext uri="{BB962C8B-B14F-4D97-AF65-F5344CB8AC3E}">
        <p14:creationId xmlns:p14="http://schemas.microsoft.com/office/powerpoint/2010/main" val="1112666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Storage Devices</a:t>
            </a:r>
          </a:p>
        </p:txBody>
      </p:sp>
      <p:sp>
        <p:nvSpPr>
          <p:cNvPr id="6" name="Text Placeholder 5">
            <a:extLst>
              <a:ext uri="{FF2B5EF4-FFF2-40B4-BE49-F238E27FC236}">
                <a16:creationId xmlns:a16="http://schemas.microsoft.com/office/drawing/2014/main" id="{E20CE7B3-3041-40C4-ADA0-7AA40ADA34B8}"/>
              </a:ext>
            </a:extLst>
          </p:cNvPr>
          <p:cNvSpPr>
            <a:spLocks noGrp="1"/>
          </p:cNvSpPr>
          <p:nvPr>
            <p:ph type="body" sz="quarter" idx="13"/>
          </p:nvPr>
        </p:nvSpPr>
        <p:spPr/>
        <p:txBody>
          <a:bodyPr/>
          <a:lstStyle/>
          <a:p>
            <a:r>
              <a:rPr lang="en-US" dirty="0"/>
              <a:t>A physical component that can record data and hold it persistently.</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F98C1BF1-A4CC-42BA-95C8-772E71D3E4BF}"/>
              </a:ext>
            </a:extLst>
          </p:cNvPr>
          <p:cNvSpPr>
            <a:spLocks noGrp="1"/>
          </p:cNvSpPr>
          <p:nvPr>
            <p:ph idx="1"/>
          </p:nvPr>
        </p:nvSpPr>
        <p:spPr/>
        <p:txBody>
          <a:bodyPr/>
          <a:lstStyle/>
          <a:p>
            <a:r>
              <a:rPr lang="en-US" dirty="0"/>
              <a:t>Many types supported by Linux:</a:t>
            </a:r>
          </a:p>
          <a:p>
            <a:pPr lvl="1"/>
            <a:r>
              <a:rPr lang="en-US" dirty="0"/>
              <a:t>HDDs</a:t>
            </a:r>
          </a:p>
          <a:p>
            <a:pPr lvl="1"/>
            <a:r>
              <a:rPr lang="en-US" dirty="0"/>
              <a:t>SSDs</a:t>
            </a:r>
          </a:p>
          <a:p>
            <a:pPr lvl="1"/>
            <a:r>
              <a:rPr lang="en-US" dirty="0"/>
              <a:t>USB thumb drives</a:t>
            </a:r>
          </a:p>
          <a:p>
            <a:pPr lvl="1"/>
            <a:r>
              <a:rPr lang="en-US" dirty="0"/>
              <a:t>External storage drives</a:t>
            </a:r>
          </a:p>
          <a:p>
            <a:pPr lvl="1"/>
            <a:r>
              <a:rPr lang="en-US" dirty="0"/>
              <a:t>Legacy storage drives</a:t>
            </a:r>
          </a:p>
        </p:txBody>
      </p:sp>
    </p:spTree>
    <p:extLst>
      <p:ext uri="{BB962C8B-B14F-4D97-AF65-F5344CB8AC3E}">
        <p14:creationId xmlns:p14="http://schemas.microsoft.com/office/powerpoint/2010/main" val="297908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/dev/</a:t>
            </a:r>
            <a:r>
              <a:rPr lang="en-US" dirty="0"/>
              <a:t> Directory</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Contains files that represent and support attached devices.</a:t>
            </a:r>
          </a:p>
          <a:p>
            <a:r>
              <a:rPr lang="en-US" dirty="0"/>
              <a:t>Linux uses naming conventions for system to easily locate devices.</a:t>
            </a:r>
          </a:p>
          <a:p>
            <a:r>
              <a:rPr lang="en-US" dirty="0"/>
              <a:t>Naming convention usually consists of three parts.</a:t>
            </a:r>
          </a:p>
          <a:p>
            <a:r>
              <a:rPr lang="en-US" dirty="0">
                <a:latin typeface="Cutive Mono" panose="020B0604020202020204" charset="0"/>
                <a:ea typeface="Roboto Mono" panose="020B0604020202020204" charset="0"/>
                <a:cs typeface="Courier New" panose="02070309020205020404" pitchFamily="49" charset="0"/>
              </a:rPr>
              <a:t>/dev/sda1</a:t>
            </a:r>
          </a:p>
          <a:p>
            <a:pPr lvl="1"/>
            <a:r>
              <a:rPr lang="en-US" dirty="0">
                <a:latin typeface="Cutive Mono" panose="020B0604020202020204" charset="0"/>
                <a:ea typeface="Roboto Mono" panose="020B0604020202020204" charset="0"/>
                <a:cs typeface="Courier New" panose="02070309020205020404" pitchFamily="49" charset="0"/>
              </a:rPr>
              <a:t>sd</a:t>
            </a:r>
            <a:r>
              <a:rPr lang="en-US" dirty="0"/>
              <a:t> refers to type of controller (in this case, SCSI/SATA).</a:t>
            </a:r>
          </a:p>
          <a:p>
            <a:pPr lvl="1"/>
            <a:r>
              <a:rPr lang="en-US" dirty="0">
                <a:latin typeface="Cutive Mono" panose="020B0604020202020204" charset="0"/>
                <a:ea typeface="Roboto Mono" panose="020B0604020202020204" charset="0"/>
                <a:cs typeface="Courier New" panose="02070309020205020404" pitchFamily="49" charset="0"/>
              </a:rPr>
              <a:t>a</a:t>
            </a:r>
            <a:r>
              <a:rPr lang="en-US" dirty="0"/>
              <a:t> refers to first whole drive.</a:t>
            </a:r>
          </a:p>
          <a:p>
            <a:pPr lvl="1"/>
            <a:r>
              <a:rPr lang="en-US" dirty="0">
                <a:latin typeface="Cutive Mono" panose="020B0604020202020204" charset="0"/>
                <a:ea typeface="Roboto Mono" panose="020B0604020202020204" charset="0"/>
                <a:cs typeface="Courier New" panose="02070309020205020404" pitchFamily="49" charset="0"/>
              </a:rPr>
              <a:t>1</a:t>
            </a:r>
            <a:r>
              <a:rPr lang="en-US" dirty="0"/>
              <a:t> refers to first partition on drive.</a:t>
            </a:r>
          </a:p>
          <a:p>
            <a:r>
              <a:rPr lang="en-US" dirty="0"/>
              <a:t>You'll use this naming convention when managing drives/partitions.</a:t>
            </a:r>
          </a:p>
        </p:txBody>
      </p:sp>
    </p:spTree>
    <p:extLst>
      <p:ext uri="{BB962C8B-B14F-4D97-AF65-F5344CB8AC3E}">
        <p14:creationId xmlns:p14="http://schemas.microsoft.com/office/powerpoint/2010/main" val="417365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34C701-A011-423F-9282-C5C2566A1D01}"/>
              </a:ext>
            </a:extLst>
          </p:cNvPr>
          <p:cNvSpPr>
            <a:spLocks noGrp="1"/>
          </p:cNvSpPr>
          <p:nvPr>
            <p:ph type="body" sz="quarter" idx="13"/>
          </p:nvPr>
        </p:nvSpPr>
        <p:spPr/>
        <p:txBody>
          <a:bodyPr/>
          <a:lstStyle/>
          <a:p>
            <a:r>
              <a:rPr lang="en-US" dirty="0"/>
              <a:t>Discussing Partitions</a:t>
            </a:r>
          </a:p>
        </p:txBody>
      </p:sp>
      <p:sp>
        <p:nvSpPr>
          <p:cNvPr id="3" name="Slide Number Placeholder 2">
            <a:extLst>
              <a:ext uri="{FF2B5EF4-FFF2-40B4-BE49-F238E27FC236}">
                <a16:creationId xmlns:a16="http://schemas.microsoft.com/office/drawing/2014/main" id="{F6BAC9BF-D23C-4A0D-AD2A-3D84051F2F0F}"/>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425718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D4E56D-0BF8-ED4C-ABC1-07EB0A54977F}"/>
              </a:ext>
            </a:extLst>
          </p:cNvPr>
          <p:cNvSpPr>
            <a:spLocks noGrp="1"/>
          </p:cNvSpPr>
          <p:nvPr>
            <p:ph idx="1"/>
          </p:nvPr>
        </p:nvSpPr>
        <p:spPr/>
        <p:txBody>
          <a:bodyPr/>
          <a:lstStyle/>
          <a:p>
            <a:r>
              <a:rPr lang="en-US" b="1" dirty="0"/>
              <a:t>You're a new system administrator and your manager comes to your cubicle to give you a pop quiz over a few concepts. The first one she asks you is to show her how you would set up a new partition on the second storage drive on a Linux system. Which command can you enter to perform this operation?</a:t>
            </a:r>
          </a:p>
          <a:p>
            <a:endParaRPr lang="en-US" b="1" dirty="0"/>
          </a:p>
          <a:p>
            <a:r>
              <a:rPr lang="en-US" b="1" dirty="0"/>
              <a:t>ANSWER:</a:t>
            </a:r>
          </a:p>
          <a:p>
            <a:pPr lvl="1"/>
            <a:r>
              <a:rPr lang="en-US" dirty="0" err="1"/>
              <a:t>sudo</a:t>
            </a:r>
            <a:r>
              <a:rPr lang="en-US" dirty="0"/>
              <a:t> </a:t>
            </a:r>
            <a:r>
              <a:rPr lang="en-US" dirty="0" err="1"/>
              <a:t>fdisk</a:t>
            </a:r>
            <a:r>
              <a:rPr lang="en-US" dirty="0"/>
              <a:t> /dev/</a:t>
            </a:r>
            <a:r>
              <a:rPr lang="en-US" dirty="0" err="1"/>
              <a:t>sdb</a:t>
            </a:r>
            <a:endParaRPr lang="en-US" dirty="0"/>
          </a:p>
          <a:p>
            <a:endParaRPr lang="en-US" dirty="0"/>
          </a:p>
        </p:txBody>
      </p:sp>
      <p:sp>
        <p:nvSpPr>
          <p:cNvPr id="3" name="Title 2">
            <a:extLst>
              <a:ext uri="{FF2B5EF4-FFF2-40B4-BE49-F238E27FC236}">
                <a16:creationId xmlns:a16="http://schemas.microsoft.com/office/drawing/2014/main" id="{8EFF5A51-7F7B-2F45-83C1-0022F0164548}"/>
              </a:ext>
            </a:extLst>
          </p:cNvPr>
          <p:cNvSpPr>
            <a:spLocks noGrp="1"/>
          </p:cNvSpPr>
          <p:nvPr>
            <p:ph type="title"/>
          </p:nvPr>
        </p:nvSpPr>
        <p:spPr/>
        <p:txBody>
          <a:bodyPr/>
          <a:lstStyle/>
          <a:p>
            <a:r>
              <a:rPr lang="en-US" dirty="0"/>
              <a:t>Activity 4-1: Discussing Partitions</a:t>
            </a:r>
          </a:p>
        </p:txBody>
      </p:sp>
      <p:sp>
        <p:nvSpPr>
          <p:cNvPr id="4" name="Slide Number Placeholder 3">
            <a:extLst>
              <a:ext uri="{FF2B5EF4-FFF2-40B4-BE49-F238E27FC236}">
                <a16:creationId xmlns:a16="http://schemas.microsoft.com/office/drawing/2014/main" id="{1D4CF99E-EC5A-1147-B7FA-18DC11401344}"/>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332343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D4E56D-0BF8-ED4C-ABC1-07EB0A54977F}"/>
              </a:ext>
            </a:extLst>
          </p:cNvPr>
          <p:cNvSpPr>
            <a:spLocks noGrp="1"/>
          </p:cNvSpPr>
          <p:nvPr>
            <p:ph idx="1"/>
          </p:nvPr>
        </p:nvSpPr>
        <p:spPr/>
        <p:txBody>
          <a:bodyPr/>
          <a:lstStyle/>
          <a:p>
            <a:r>
              <a:rPr lang="en-US" b="1" dirty="0"/>
              <a:t>A junior administrator asks for your help with setting up a new Linux file system, /dev/sdb2. He retraces his steps with </a:t>
            </a:r>
            <a:r>
              <a:rPr lang="en-US" b="1" dirty="0" err="1"/>
              <a:t>fdisk</a:t>
            </a:r>
            <a:r>
              <a:rPr lang="en-US" b="1" dirty="0"/>
              <a:t>, creating the partition and saving the setup. But now, he can't figure out why he can't use the file system—how can you help him?</a:t>
            </a:r>
          </a:p>
          <a:p>
            <a:endParaRPr lang="en-US" b="1" dirty="0"/>
          </a:p>
          <a:p>
            <a:r>
              <a:rPr lang="en-US" b="1" dirty="0"/>
              <a:t>ANSWER:</a:t>
            </a:r>
          </a:p>
          <a:p>
            <a:pPr lvl="1"/>
            <a:r>
              <a:rPr lang="en-US" dirty="0"/>
              <a:t>After inspecting his work in </a:t>
            </a:r>
            <a:r>
              <a:rPr lang="en-US" dirty="0" err="1"/>
              <a:t>fdisk</a:t>
            </a:r>
            <a:r>
              <a:rPr lang="en-US" dirty="0"/>
              <a:t>, you tell him that he must build the file system with the </a:t>
            </a:r>
            <a:r>
              <a:rPr lang="en-US" dirty="0" err="1"/>
              <a:t>mkfs</a:t>
            </a:r>
            <a:r>
              <a:rPr lang="en-US" dirty="0"/>
              <a:t> command. You assist him by entering the following command: </a:t>
            </a:r>
            <a:r>
              <a:rPr lang="en-US" dirty="0" err="1"/>
              <a:t>sudo</a:t>
            </a:r>
            <a:r>
              <a:rPr lang="en-US" dirty="0"/>
              <a:t> mkfs.ext4 /dev/sdb2</a:t>
            </a:r>
          </a:p>
          <a:p>
            <a:endParaRPr lang="en-US" dirty="0"/>
          </a:p>
        </p:txBody>
      </p:sp>
      <p:sp>
        <p:nvSpPr>
          <p:cNvPr id="3" name="Title 2">
            <a:extLst>
              <a:ext uri="{FF2B5EF4-FFF2-40B4-BE49-F238E27FC236}">
                <a16:creationId xmlns:a16="http://schemas.microsoft.com/office/drawing/2014/main" id="{8EFF5A51-7F7B-2F45-83C1-0022F0164548}"/>
              </a:ext>
            </a:extLst>
          </p:cNvPr>
          <p:cNvSpPr>
            <a:spLocks noGrp="1"/>
          </p:cNvSpPr>
          <p:nvPr>
            <p:ph type="title"/>
          </p:nvPr>
        </p:nvSpPr>
        <p:spPr/>
        <p:txBody>
          <a:bodyPr/>
          <a:lstStyle/>
          <a:p>
            <a:r>
              <a:rPr lang="en-US" dirty="0"/>
              <a:t>Activity 4-1: Discussing Partitions</a:t>
            </a:r>
          </a:p>
        </p:txBody>
      </p:sp>
      <p:sp>
        <p:nvSpPr>
          <p:cNvPr id="4" name="Slide Number Placeholder 3">
            <a:extLst>
              <a:ext uri="{FF2B5EF4-FFF2-40B4-BE49-F238E27FC236}">
                <a16:creationId xmlns:a16="http://schemas.microsoft.com/office/drawing/2014/main" id="{1D4CF99E-EC5A-1147-B7FA-18DC11401344}"/>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124262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D4E56D-0BF8-ED4C-ABC1-07EB0A54977F}"/>
              </a:ext>
            </a:extLst>
          </p:cNvPr>
          <p:cNvSpPr>
            <a:spLocks noGrp="1"/>
          </p:cNvSpPr>
          <p:nvPr>
            <p:ph idx="1"/>
          </p:nvPr>
        </p:nvSpPr>
        <p:spPr/>
        <p:txBody>
          <a:bodyPr/>
          <a:lstStyle/>
          <a:p>
            <a:r>
              <a:rPr lang="en-US" b="1" dirty="0"/>
              <a:t>You created a new partition, /dev/sdb1, created the file system (XFS), and mounted the file system as /Files. You also created a few directories on /Files for various groups within your organization as shared file spaces. After a maintenance reboot a few days later, users are complaining that their directories and files that you set up no longer exist. What is the problem?</a:t>
            </a:r>
          </a:p>
          <a:p>
            <a:endParaRPr lang="en-US" b="1" dirty="0"/>
          </a:p>
          <a:p>
            <a:r>
              <a:rPr lang="en-US" b="1" dirty="0"/>
              <a:t>ANSWER:</a:t>
            </a:r>
          </a:p>
          <a:p>
            <a:pPr lvl="1"/>
            <a:r>
              <a:rPr lang="en-US" dirty="0"/>
              <a:t>You didn't make an entry for the new partition in /</a:t>
            </a:r>
            <a:r>
              <a:rPr lang="en-US" dirty="0" err="1"/>
              <a:t>etc</a:t>
            </a:r>
            <a:r>
              <a:rPr lang="en-US" dirty="0"/>
              <a:t>/</a:t>
            </a:r>
            <a:r>
              <a:rPr lang="en-US" dirty="0" err="1"/>
              <a:t>fstab</a:t>
            </a:r>
            <a:r>
              <a:rPr lang="en-US" dirty="0"/>
              <a:t>, therefore, the file system didn't mount on boot.</a:t>
            </a:r>
          </a:p>
          <a:p>
            <a:endParaRPr lang="en-US" dirty="0"/>
          </a:p>
        </p:txBody>
      </p:sp>
      <p:sp>
        <p:nvSpPr>
          <p:cNvPr id="3" name="Title 2">
            <a:extLst>
              <a:ext uri="{FF2B5EF4-FFF2-40B4-BE49-F238E27FC236}">
                <a16:creationId xmlns:a16="http://schemas.microsoft.com/office/drawing/2014/main" id="{8EFF5A51-7F7B-2F45-83C1-0022F0164548}"/>
              </a:ext>
            </a:extLst>
          </p:cNvPr>
          <p:cNvSpPr>
            <a:spLocks noGrp="1"/>
          </p:cNvSpPr>
          <p:nvPr>
            <p:ph type="title"/>
          </p:nvPr>
        </p:nvSpPr>
        <p:spPr/>
        <p:txBody>
          <a:bodyPr/>
          <a:lstStyle/>
          <a:p>
            <a:r>
              <a:rPr lang="en-US" dirty="0"/>
              <a:t>Activity 4-1: Discussing Partitions</a:t>
            </a:r>
          </a:p>
        </p:txBody>
      </p:sp>
      <p:sp>
        <p:nvSpPr>
          <p:cNvPr id="4" name="Slide Number Placeholder 3">
            <a:extLst>
              <a:ext uri="{FF2B5EF4-FFF2-40B4-BE49-F238E27FC236}">
                <a16:creationId xmlns:a16="http://schemas.microsoft.com/office/drawing/2014/main" id="{1D4CF99E-EC5A-1147-B7FA-18DC11401344}"/>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Tree>
    <p:extLst>
      <p:ext uri="{BB962C8B-B14F-4D97-AF65-F5344CB8AC3E}">
        <p14:creationId xmlns:p14="http://schemas.microsoft.com/office/powerpoint/2010/main" val="245676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D4E56D-0BF8-ED4C-ABC1-07EB0A54977F}"/>
              </a:ext>
            </a:extLst>
          </p:cNvPr>
          <p:cNvSpPr>
            <a:spLocks noGrp="1"/>
          </p:cNvSpPr>
          <p:nvPr>
            <p:ph idx="1"/>
          </p:nvPr>
        </p:nvSpPr>
        <p:spPr/>
        <p:txBody>
          <a:bodyPr/>
          <a:lstStyle/>
          <a:p>
            <a:r>
              <a:rPr lang="en-US" b="1" dirty="0"/>
              <a:t>One of the developers has told your manager that he needs the file system /code rebuilt using the XFS file system type. Which utility can you </a:t>
            </a:r>
          </a:p>
          <a:p>
            <a:endParaRPr lang="en-US" b="1" dirty="0"/>
          </a:p>
          <a:p>
            <a:r>
              <a:rPr lang="en-US" b="1" dirty="0"/>
              <a:t>ANSWER:</a:t>
            </a:r>
          </a:p>
          <a:p>
            <a:pPr lvl="1"/>
            <a:r>
              <a:rPr lang="en-US" dirty="0" err="1"/>
              <a:t>use?mkfs.xfs</a:t>
            </a:r>
            <a:endParaRPr lang="en-US" dirty="0"/>
          </a:p>
          <a:p>
            <a:endParaRPr lang="en-US" dirty="0"/>
          </a:p>
        </p:txBody>
      </p:sp>
      <p:sp>
        <p:nvSpPr>
          <p:cNvPr id="3" name="Title 2">
            <a:extLst>
              <a:ext uri="{FF2B5EF4-FFF2-40B4-BE49-F238E27FC236}">
                <a16:creationId xmlns:a16="http://schemas.microsoft.com/office/drawing/2014/main" id="{8EFF5A51-7F7B-2F45-83C1-0022F0164548}"/>
              </a:ext>
            </a:extLst>
          </p:cNvPr>
          <p:cNvSpPr>
            <a:spLocks noGrp="1"/>
          </p:cNvSpPr>
          <p:nvPr>
            <p:ph type="title"/>
          </p:nvPr>
        </p:nvSpPr>
        <p:spPr/>
        <p:txBody>
          <a:bodyPr/>
          <a:lstStyle/>
          <a:p>
            <a:r>
              <a:rPr lang="en-US" dirty="0"/>
              <a:t>Activity 4-1: Discussing Partitions</a:t>
            </a:r>
          </a:p>
        </p:txBody>
      </p:sp>
      <p:sp>
        <p:nvSpPr>
          <p:cNvPr id="4" name="Slide Number Placeholder 3">
            <a:extLst>
              <a:ext uri="{FF2B5EF4-FFF2-40B4-BE49-F238E27FC236}">
                <a16:creationId xmlns:a16="http://schemas.microsoft.com/office/drawing/2014/main" id="{1D4CF99E-EC5A-1147-B7FA-18DC11401344}"/>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Tree>
    <p:extLst>
      <p:ext uri="{BB962C8B-B14F-4D97-AF65-F5344CB8AC3E}">
        <p14:creationId xmlns:p14="http://schemas.microsoft.com/office/powerpoint/2010/main" val="66546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D4E56D-0BF8-ED4C-ABC1-07EB0A54977F}"/>
              </a:ext>
            </a:extLst>
          </p:cNvPr>
          <p:cNvSpPr>
            <a:spLocks noGrp="1"/>
          </p:cNvSpPr>
          <p:nvPr>
            <p:ph idx="1"/>
          </p:nvPr>
        </p:nvSpPr>
        <p:spPr/>
        <p:txBody>
          <a:bodyPr/>
          <a:lstStyle/>
          <a:p>
            <a:r>
              <a:rPr lang="en-US" b="1" dirty="0"/>
              <a:t>You and the other system administrators have a maintenance partition, /</a:t>
            </a:r>
            <a:r>
              <a:rPr lang="en-US" b="1" dirty="0" err="1"/>
              <a:t>maint</a:t>
            </a:r>
            <a:r>
              <a:rPr lang="en-US" b="1" dirty="0"/>
              <a:t>, that you only want mounted when required for administrative activities. How can you use the file system only when you need it?</a:t>
            </a:r>
          </a:p>
          <a:p>
            <a:endParaRPr lang="en-US" b="1" dirty="0"/>
          </a:p>
          <a:p>
            <a:r>
              <a:rPr lang="en-US" b="1" dirty="0"/>
              <a:t>ANSWER:</a:t>
            </a:r>
          </a:p>
          <a:p>
            <a:pPr lvl="1"/>
            <a:r>
              <a:rPr lang="en-US" dirty="0"/>
              <a:t>Don't make an entry for /</a:t>
            </a:r>
            <a:r>
              <a:rPr lang="en-US" dirty="0" err="1"/>
              <a:t>maint</a:t>
            </a:r>
            <a:r>
              <a:rPr lang="en-US" dirty="0"/>
              <a:t> in the /</a:t>
            </a:r>
            <a:r>
              <a:rPr lang="en-US" dirty="0" err="1"/>
              <a:t>etc</a:t>
            </a:r>
            <a:r>
              <a:rPr lang="en-US" dirty="0"/>
              <a:t>/</a:t>
            </a:r>
            <a:r>
              <a:rPr lang="en-US" dirty="0" err="1"/>
              <a:t>fstab</a:t>
            </a:r>
            <a:r>
              <a:rPr lang="en-US" dirty="0"/>
              <a:t> file. Only mount the file system when you need it and then unmount it when finished.</a:t>
            </a:r>
          </a:p>
        </p:txBody>
      </p:sp>
      <p:sp>
        <p:nvSpPr>
          <p:cNvPr id="3" name="Title 2">
            <a:extLst>
              <a:ext uri="{FF2B5EF4-FFF2-40B4-BE49-F238E27FC236}">
                <a16:creationId xmlns:a16="http://schemas.microsoft.com/office/drawing/2014/main" id="{8EFF5A51-7F7B-2F45-83C1-0022F0164548}"/>
              </a:ext>
            </a:extLst>
          </p:cNvPr>
          <p:cNvSpPr>
            <a:spLocks noGrp="1"/>
          </p:cNvSpPr>
          <p:nvPr>
            <p:ph type="title"/>
          </p:nvPr>
        </p:nvSpPr>
        <p:spPr/>
        <p:txBody>
          <a:bodyPr/>
          <a:lstStyle/>
          <a:p>
            <a:r>
              <a:rPr lang="en-US" dirty="0"/>
              <a:t>Activity 4-1: Discussing Partitions</a:t>
            </a:r>
          </a:p>
        </p:txBody>
      </p:sp>
      <p:sp>
        <p:nvSpPr>
          <p:cNvPr id="4" name="Slide Number Placeholder 3">
            <a:extLst>
              <a:ext uri="{FF2B5EF4-FFF2-40B4-BE49-F238E27FC236}">
                <a16:creationId xmlns:a16="http://schemas.microsoft.com/office/drawing/2014/main" id="{1D4CF99E-EC5A-1147-B7FA-18DC11401344}"/>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Tree>
    <p:extLst>
      <p:ext uri="{BB962C8B-B14F-4D97-AF65-F5344CB8AC3E}">
        <p14:creationId xmlns:p14="http://schemas.microsoft.com/office/powerpoint/2010/main" val="27011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6D7DB5-CE31-4CE7-98B4-5FB75D493808}"/>
              </a:ext>
            </a:extLst>
          </p:cNvPr>
          <p:cNvSpPr>
            <a:spLocks noGrp="1"/>
          </p:cNvSpPr>
          <p:nvPr>
            <p:ph idx="1"/>
          </p:nvPr>
        </p:nvSpPr>
        <p:spPr/>
        <p:txBody>
          <a:bodyPr/>
          <a:lstStyle/>
          <a:p>
            <a:r>
              <a:rPr lang="en-US" dirty="0"/>
              <a:t>Develetech is concerned about losing data.</a:t>
            </a:r>
          </a:p>
          <a:p>
            <a:r>
              <a:rPr lang="en-US" dirty="0"/>
              <a:t>You'll create partitions for backups:</a:t>
            </a:r>
          </a:p>
          <a:p>
            <a:pPr lvl="1"/>
            <a:r>
              <a:rPr lang="en-US" dirty="0"/>
              <a:t>System files (XFS).</a:t>
            </a:r>
          </a:p>
          <a:p>
            <a:pPr lvl="1"/>
            <a:r>
              <a:rPr lang="en-US" dirty="0"/>
              <a:t>Business files/user data (ext4).</a:t>
            </a:r>
          </a:p>
          <a:p>
            <a:r>
              <a:rPr lang="en-US" dirty="0"/>
              <a:t>You'll just create them for now.</a:t>
            </a:r>
          </a:p>
        </p:txBody>
      </p:sp>
      <p:sp>
        <p:nvSpPr>
          <p:cNvPr id="5" name="Title 4">
            <a:extLst>
              <a:ext uri="{FF2B5EF4-FFF2-40B4-BE49-F238E27FC236}">
                <a16:creationId xmlns:a16="http://schemas.microsoft.com/office/drawing/2014/main" id="{AE307489-3EC1-461B-AA96-5069A6144017}"/>
              </a:ext>
            </a:extLst>
          </p:cNvPr>
          <p:cNvSpPr>
            <a:spLocks noGrp="1"/>
          </p:cNvSpPr>
          <p:nvPr>
            <p:ph type="title"/>
          </p:nvPr>
        </p:nvSpPr>
        <p:spPr/>
        <p:txBody>
          <a:bodyPr/>
          <a:lstStyle/>
          <a:p>
            <a:r>
              <a:rPr lang="en-US" dirty="0"/>
              <a:t>Activity: Creating Partitions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Tree>
    <p:extLst>
      <p:ext uri="{BB962C8B-B14F-4D97-AF65-F5344CB8AC3E}">
        <p14:creationId xmlns:p14="http://schemas.microsoft.com/office/powerpoint/2010/main" val="4178020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1E7F-7CE3-7A4C-98C9-F7DE9D8DC31C}"/>
              </a:ext>
            </a:extLst>
          </p:cNvPr>
          <p:cNvSpPr>
            <a:spLocks noGrp="1"/>
          </p:cNvSpPr>
          <p:nvPr>
            <p:ph type="title"/>
          </p:nvPr>
        </p:nvSpPr>
        <p:spPr/>
        <p:txBody>
          <a:bodyPr/>
          <a:lstStyle/>
          <a:p>
            <a:r>
              <a:rPr lang="en-US" dirty="0"/>
              <a:t>Topic B: Manage Logical Volumes</a:t>
            </a:r>
          </a:p>
        </p:txBody>
      </p:sp>
      <p:sp>
        <p:nvSpPr>
          <p:cNvPr id="3" name="Slide Number Placeholder 2">
            <a:extLst>
              <a:ext uri="{FF2B5EF4-FFF2-40B4-BE49-F238E27FC236}">
                <a16:creationId xmlns:a16="http://schemas.microsoft.com/office/drawing/2014/main" id="{BD69CBCA-ABF2-CA40-A8C4-4C5A09420CFE}"/>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4" name="Content Placeholder 3">
            <a:extLst>
              <a:ext uri="{FF2B5EF4-FFF2-40B4-BE49-F238E27FC236}">
                <a16:creationId xmlns:a16="http://schemas.microsoft.com/office/drawing/2014/main" id="{3914B6F0-D483-AE47-8A96-36EF1C1B0D6D}"/>
              </a:ext>
            </a:extLst>
          </p:cNvPr>
          <p:cNvSpPr>
            <a:spLocks noGrp="1"/>
          </p:cNvSpPr>
          <p:nvPr>
            <p:ph idx="1"/>
          </p:nvPr>
        </p:nvSpPr>
        <p:spPr>
          <a:xfrm>
            <a:off x="1032757" y="849169"/>
            <a:ext cx="7769318" cy="3453325"/>
          </a:xfrm>
        </p:spPr>
        <p:txBody>
          <a:bodyPr/>
          <a:lstStyle/>
          <a:p>
            <a:pPr marL="0" indent="0">
              <a:buNone/>
            </a:pPr>
            <a:r>
              <a:rPr lang="en-US" dirty="0"/>
              <a:t>Exam Objectives:</a:t>
            </a:r>
          </a:p>
          <a:p>
            <a:r>
              <a:rPr lang="en-US" dirty="0"/>
              <a:t>1.4 Given a scenario, manage storage in a Linux environment.</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987" y="84916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062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Device Mapping</a:t>
            </a:r>
          </a:p>
        </p:txBody>
      </p:sp>
      <p:sp>
        <p:nvSpPr>
          <p:cNvPr id="6" name="Text Placeholder 5">
            <a:extLst>
              <a:ext uri="{FF2B5EF4-FFF2-40B4-BE49-F238E27FC236}">
                <a16:creationId xmlns:a16="http://schemas.microsoft.com/office/drawing/2014/main" id="{03B10E4B-83BC-4086-B782-0CF9FCDD5E6B}"/>
              </a:ext>
            </a:extLst>
          </p:cNvPr>
          <p:cNvSpPr>
            <a:spLocks noGrp="1"/>
          </p:cNvSpPr>
          <p:nvPr>
            <p:ph type="body" sz="quarter" idx="13"/>
          </p:nvPr>
        </p:nvSpPr>
        <p:spPr/>
        <p:txBody>
          <a:bodyPr/>
          <a:lstStyle/>
          <a:p>
            <a:r>
              <a:rPr lang="en-US" dirty="0"/>
              <a:t>The process of abstracting physical storage devices into virtual storage devices.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5" name="Content Placeholder 4">
            <a:extLst>
              <a:ext uri="{FF2B5EF4-FFF2-40B4-BE49-F238E27FC236}">
                <a16:creationId xmlns:a16="http://schemas.microsoft.com/office/drawing/2014/main" id="{749247A7-F3A3-43D4-B65D-2463855888C8}"/>
              </a:ext>
            </a:extLst>
          </p:cNvPr>
          <p:cNvSpPr>
            <a:spLocks noGrp="1"/>
          </p:cNvSpPr>
          <p:nvPr>
            <p:ph idx="1"/>
          </p:nvPr>
        </p:nvSpPr>
        <p:spPr/>
        <p:txBody>
          <a:bodyPr/>
          <a:lstStyle/>
          <a:p>
            <a:r>
              <a:rPr lang="en-US" dirty="0"/>
              <a:t>Device mapper creates virtual device.</a:t>
            </a:r>
          </a:p>
          <a:p>
            <a:r>
              <a:rPr lang="en-US" dirty="0"/>
              <a:t>Passes data from virtual device to one or more physical devices.</a:t>
            </a:r>
          </a:p>
          <a:p>
            <a:r>
              <a:rPr lang="en-US" dirty="0"/>
              <a:t>Several apps leverage device mapper.</a:t>
            </a:r>
          </a:p>
          <a:p>
            <a:pPr lvl="1"/>
            <a:r>
              <a:rPr lang="en-US" dirty="0"/>
              <a:t>Volume encryption/integrity checking apps.</a:t>
            </a:r>
          </a:p>
          <a:p>
            <a:pPr lvl="1"/>
            <a:r>
              <a:rPr lang="en-US" dirty="0"/>
              <a:t>Act upon data transmitted between physical and virtual devices.</a:t>
            </a:r>
          </a:p>
        </p:txBody>
      </p:sp>
    </p:spTree>
    <p:extLst>
      <p:ext uri="{BB962C8B-B14F-4D97-AF65-F5344CB8AC3E}">
        <p14:creationId xmlns:p14="http://schemas.microsoft.com/office/powerpoint/2010/main" val="240996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File Systems</a:t>
            </a:r>
          </a:p>
        </p:txBody>
      </p:sp>
      <p:sp>
        <p:nvSpPr>
          <p:cNvPr id="6" name="Text Placeholder 5">
            <a:extLst>
              <a:ext uri="{FF2B5EF4-FFF2-40B4-BE49-F238E27FC236}">
                <a16:creationId xmlns:a16="http://schemas.microsoft.com/office/drawing/2014/main" id="{A219DC38-E5D4-4EF6-88FA-B7617396BA66}"/>
              </a:ext>
            </a:extLst>
          </p:cNvPr>
          <p:cNvSpPr>
            <a:spLocks noGrp="1"/>
          </p:cNvSpPr>
          <p:nvPr>
            <p:ph type="body" sz="quarter" idx="13"/>
          </p:nvPr>
        </p:nvSpPr>
        <p:spPr/>
        <p:txBody>
          <a:bodyPr/>
          <a:lstStyle/>
          <a:p>
            <a:r>
              <a:rPr lang="en-US" dirty="0"/>
              <a:t>A data structure used by an operating system to store, retrieve, organize, and manage files/directories on storage devices.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5" name="Content Placeholder 4">
            <a:extLst>
              <a:ext uri="{FF2B5EF4-FFF2-40B4-BE49-F238E27FC236}">
                <a16:creationId xmlns:a16="http://schemas.microsoft.com/office/drawing/2014/main" id="{51C8B024-982D-4574-A0A9-58EC468C3FA5}"/>
              </a:ext>
            </a:extLst>
          </p:cNvPr>
          <p:cNvSpPr>
            <a:spLocks noGrp="1"/>
          </p:cNvSpPr>
          <p:nvPr>
            <p:ph idx="1"/>
          </p:nvPr>
        </p:nvSpPr>
        <p:spPr/>
        <p:txBody>
          <a:bodyPr/>
          <a:lstStyle/>
          <a:p>
            <a:r>
              <a:rPr lang="en-US" sz="1600" dirty="0"/>
              <a:t>Maintains info such as:</a:t>
            </a:r>
          </a:p>
          <a:p>
            <a:pPr lvl="1"/>
            <a:r>
              <a:rPr lang="en-US" sz="1400" dirty="0"/>
              <a:t>File creation/modification date.</a:t>
            </a:r>
          </a:p>
          <a:p>
            <a:pPr lvl="1"/>
            <a:r>
              <a:rPr lang="en-US" sz="1400" dirty="0"/>
              <a:t>Size of files.</a:t>
            </a:r>
          </a:p>
          <a:p>
            <a:pPr lvl="1"/>
            <a:r>
              <a:rPr lang="en-US" sz="1400" dirty="0"/>
              <a:t>Type of files.</a:t>
            </a:r>
          </a:p>
          <a:p>
            <a:pPr lvl="1"/>
            <a:r>
              <a:rPr lang="en-US" sz="1400" dirty="0"/>
              <a:t>File permissions.</a:t>
            </a:r>
          </a:p>
          <a:p>
            <a:r>
              <a:rPr lang="en-US" sz="1600" dirty="0"/>
              <a:t>Provides a structure for data storage.</a:t>
            </a:r>
          </a:p>
          <a:p>
            <a:r>
              <a:rPr lang="en-US" sz="1600" dirty="0"/>
              <a:t>Doesn't interpret data; leaves that to programs.</a:t>
            </a:r>
          </a:p>
          <a:p>
            <a:r>
              <a:rPr lang="en-US" sz="1600" dirty="0"/>
              <a:t>Vary depending on purpose, type of info stored, how to store data, security, etc.</a:t>
            </a:r>
          </a:p>
        </p:txBody>
      </p:sp>
    </p:spTree>
    <p:extLst>
      <p:ext uri="{BB962C8B-B14F-4D97-AF65-F5344CB8AC3E}">
        <p14:creationId xmlns:p14="http://schemas.microsoft.com/office/powerpoint/2010/main" val="1690432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Logical Volume Manager (Slide 1 of 2)</a:t>
            </a:r>
          </a:p>
        </p:txBody>
      </p:sp>
      <p:sp>
        <p:nvSpPr>
          <p:cNvPr id="6" name="Text Placeholder 5">
            <a:extLst>
              <a:ext uri="{FF2B5EF4-FFF2-40B4-BE49-F238E27FC236}">
                <a16:creationId xmlns:a16="http://schemas.microsoft.com/office/drawing/2014/main" id="{1A5A3A52-6F24-413F-939E-8DA3AE5D477D}"/>
              </a:ext>
            </a:extLst>
          </p:cNvPr>
          <p:cNvSpPr>
            <a:spLocks noGrp="1"/>
          </p:cNvSpPr>
          <p:nvPr>
            <p:ph type="body" sz="quarter" idx="13"/>
          </p:nvPr>
        </p:nvSpPr>
        <p:spPr/>
        <p:txBody>
          <a:bodyPr/>
          <a:lstStyle/>
          <a:p>
            <a:r>
              <a:rPr lang="en-US" dirty="0"/>
              <a:t>Software that maps physical devices and partitions to logical volumes.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5" name="Content Placeholder 4">
            <a:extLst>
              <a:ext uri="{FF2B5EF4-FFF2-40B4-BE49-F238E27FC236}">
                <a16:creationId xmlns:a16="http://schemas.microsoft.com/office/drawing/2014/main" id="{5DFC6F90-F416-4A31-859C-42BABA4A578B}"/>
              </a:ext>
            </a:extLst>
          </p:cNvPr>
          <p:cNvSpPr>
            <a:spLocks noGrp="1"/>
          </p:cNvSpPr>
          <p:nvPr>
            <p:ph idx="1"/>
          </p:nvPr>
        </p:nvSpPr>
        <p:spPr/>
        <p:txBody>
          <a:bodyPr/>
          <a:lstStyle/>
          <a:p>
            <a:r>
              <a:rPr lang="en-US" dirty="0"/>
              <a:t>Leverages device mapper.</a:t>
            </a:r>
          </a:p>
          <a:p>
            <a:r>
              <a:rPr lang="en-US" dirty="0"/>
              <a:t>Maps physical devices to containers called volume groups.</a:t>
            </a:r>
          </a:p>
          <a:p>
            <a:r>
              <a:rPr lang="en-US" dirty="0"/>
              <a:t>Volume groups contain one or more logical volumes.</a:t>
            </a:r>
          </a:p>
          <a:p>
            <a:r>
              <a:rPr lang="en-US" dirty="0"/>
              <a:t>Logical volumes are the endpoints that system/user/apps work with.</a:t>
            </a:r>
          </a:p>
          <a:p>
            <a:r>
              <a:rPr lang="en-US" dirty="0"/>
              <a:t>Many distros support LVM.</a:t>
            </a:r>
          </a:p>
        </p:txBody>
      </p:sp>
    </p:spTree>
    <p:extLst>
      <p:ext uri="{BB962C8B-B14F-4D97-AF65-F5344CB8AC3E}">
        <p14:creationId xmlns:p14="http://schemas.microsoft.com/office/powerpoint/2010/main" val="3070578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E7AA-EB9B-8743-A2D2-3D288AA46767}"/>
              </a:ext>
            </a:extLst>
          </p:cNvPr>
          <p:cNvSpPr>
            <a:spLocks noGrp="1"/>
          </p:cNvSpPr>
          <p:nvPr>
            <p:ph type="title"/>
          </p:nvPr>
        </p:nvSpPr>
        <p:spPr/>
        <p:txBody>
          <a:bodyPr/>
          <a:lstStyle/>
          <a:p>
            <a:r>
              <a:rPr lang="en-US" dirty="0"/>
              <a:t>Logical Volume Manager (Slide 2 of 2)</a:t>
            </a:r>
          </a:p>
        </p:txBody>
      </p:sp>
      <p:sp>
        <p:nvSpPr>
          <p:cNvPr id="3" name="Slide Number Placeholder 2">
            <a:extLst>
              <a:ext uri="{FF2B5EF4-FFF2-40B4-BE49-F238E27FC236}">
                <a16:creationId xmlns:a16="http://schemas.microsoft.com/office/drawing/2014/main" id="{A1982813-F648-2545-AAE4-D779F7898C09}"/>
              </a:ext>
            </a:extLst>
          </p:cNvPr>
          <p:cNvSpPr>
            <a:spLocks noGrp="1"/>
          </p:cNvSpPr>
          <p:nvPr>
            <p:ph type="sldNum" sz="quarter" idx="4"/>
          </p:nvPr>
        </p:nvSpPr>
        <p:spPr/>
        <p:txBody>
          <a:bodyPr/>
          <a:lstStyle/>
          <a:p>
            <a:fld id="{2066355A-084C-D24E-9AD2-7E4FC41EA627}" type="slidenum">
              <a:rPr lang="en-US" smtClean="0"/>
              <a:pPr/>
              <a:t>41</a:t>
            </a:fld>
            <a:endParaRPr lang="en-US" dirty="0"/>
          </a:p>
        </p:txBody>
      </p:sp>
      <p:pic>
        <p:nvPicPr>
          <p:cNvPr id="22" name="Picture 21">
            <a:extLst>
              <a:ext uri="{FF2B5EF4-FFF2-40B4-BE49-F238E27FC236}">
                <a16:creationId xmlns:a16="http://schemas.microsoft.com/office/drawing/2014/main" id="{7228B847-FB68-4C84-808A-A9C6B9226699}"/>
              </a:ext>
            </a:extLst>
          </p:cNvPr>
          <p:cNvPicPr>
            <a:picLocks noChangeAspect="1"/>
          </p:cNvPicPr>
          <p:nvPr/>
        </p:nvPicPr>
        <p:blipFill>
          <a:blip r:embed="rId2"/>
          <a:stretch>
            <a:fillRect/>
          </a:stretch>
        </p:blipFill>
        <p:spPr>
          <a:xfrm>
            <a:off x="1339895" y="883154"/>
            <a:ext cx="5341271" cy="3584572"/>
          </a:xfrm>
          <a:prstGeom prst="rect">
            <a:avLst/>
          </a:prstGeom>
        </p:spPr>
      </p:pic>
    </p:spTree>
    <p:extLst>
      <p:ext uri="{BB962C8B-B14F-4D97-AF65-F5344CB8AC3E}">
        <p14:creationId xmlns:p14="http://schemas.microsoft.com/office/powerpoint/2010/main" val="116508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9A0809-1500-4D0D-932E-8C4EFE4CB697}"/>
              </a:ext>
            </a:extLst>
          </p:cNvPr>
          <p:cNvSpPr>
            <a:spLocks noGrp="1"/>
          </p:cNvSpPr>
          <p:nvPr>
            <p:ph type="title"/>
          </p:nvPr>
        </p:nvSpPr>
        <p:spPr/>
        <p:txBody>
          <a:bodyPr/>
          <a:lstStyle/>
          <a:p>
            <a:r>
              <a:rPr lang="en-US" dirty="0"/>
              <a:t>LVM Advantages</a:t>
            </a:r>
          </a:p>
        </p:txBody>
      </p:sp>
      <p:sp>
        <p:nvSpPr>
          <p:cNvPr id="4" name="Slide Number Placeholder 3">
            <a:extLst>
              <a:ext uri="{FF2B5EF4-FFF2-40B4-BE49-F238E27FC236}">
                <a16:creationId xmlns:a16="http://schemas.microsoft.com/office/drawing/2014/main" id="{1402C644-8476-477A-8B3E-6AF6CD50E381}"/>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8" name="Content Placeholder 7">
            <a:extLst>
              <a:ext uri="{FF2B5EF4-FFF2-40B4-BE49-F238E27FC236}">
                <a16:creationId xmlns:a16="http://schemas.microsoft.com/office/drawing/2014/main" id="{210F32FE-452C-4E75-A3CC-50E3A95F398C}"/>
              </a:ext>
            </a:extLst>
          </p:cNvPr>
          <p:cNvSpPr>
            <a:spLocks noGrp="1"/>
          </p:cNvSpPr>
          <p:nvPr>
            <p:ph idx="1"/>
          </p:nvPr>
        </p:nvSpPr>
        <p:spPr/>
        <p:txBody>
          <a:bodyPr/>
          <a:lstStyle/>
          <a:p>
            <a:r>
              <a:rPr lang="en-US" dirty="0"/>
              <a:t>Compared to physical partition management:</a:t>
            </a:r>
          </a:p>
          <a:p>
            <a:pPr lvl="1"/>
            <a:r>
              <a:rPr lang="en-US" dirty="0"/>
              <a:t>You can dynamically manage volumes without having to reboot.</a:t>
            </a:r>
          </a:p>
          <a:p>
            <a:pPr lvl="1"/>
            <a:r>
              <a:rPr lang="en-US" dirty="0"/>
              <a:t>Day-to-day volume management is easier.</a:t>
            </a:r>
          </a:p>
          <a:p>
            <a:pPr lvl="1"/>
            <a:r>
              <a:rPr lang="en-US" dirty="0"/>
              <a:t>You can map multiple logical volumes across multiple physical devices.</a:t>
            </a:r>
          </a:p>
          <a:p>
            <a:pPr lvl="1"/>
            <a:r>
              <a:rPr lang="en-US" dirty="0"/>
              <a:t>Logical volumes can exceed the size of any one physical device.</a:t>
            </a:r>
          </a:p>
          <a:p>
            <a:pPr lvl="1"/>
            <a:r>
              <a:rPr lang="en-US" dirty="0"/>
              <a:t>You can create snapshots of logical volumes.</a:t>
            </a:r>
          </a:p>
          <a:p>
            <a:r>
              <a:rPr lang="en-US" dirty="0"/>
              <a:t>Downside: Initial setup can be complex.</a:t>
            </a:r>
          </a:p>
        </p:txBody>
      </p:sp>
    </p:spTree>
    <p:extLst>
      <p:ext uri="{BB962C8B-B14F-4D97-AF65-F5344CB8AC3E}">
        <p14:creationId xmlns:p14="http://schemas.microsoft.com/office/powerpoint/2010/main" val="2070799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1393-FC55-4AE6-980F-4A68F8D60ADA}"/>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/dev/mapper/</a:t>
            </a:r>
            <a:r>
              <a:rPr lang="en-US" dirty="0"/>
              <a:t> Directory</a:t>
            </a:r>
          </a:p>
        </p:txBody>
      </p:sp>
      <p:sp>
        <p:nvSpPr>
          <p:cNvPr id="3" name="Slide Number Placeholder 2">
            <a:extLst>
              <a:ext uri="{FF2B5EF4-FFF2-40B4-BE49-F238E27FC236}">
                <a16:creationId xmlns:a16="http://schemas.microsoft.com/office/drawing/2014/main" id="{0A19B118-AEAA-4FFD-803D-4D1288E98D87}"/>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
        <p:nvSpPr>
          <p:cNvPr id="4" name="Content Placeholder 3">
            <a:extLst>
              <a:ext uri="{FF2B5EF4-FFF2-40B4-BE49-F238E27FC236}">
                <a16:creationId xmlns:a16="http://schemas.microsoft.com/office/drawing/2014/main" id="{8175C470-D658-4526-B3E8-B9290B6204D8}"/>
              </a:ext>
            </a:extLst>
          </p:cNvPr>
          <p:cNvSpPr>
            <a:spLocks noGrp="1"/>
          </p:cNvSpPr>
          <p:nvPr>
            <p:ph idx="1"/>
          </p:nvPr>
        </p:nvSpPr>
        <p:spPr/>
        <p:txBody>
          <a:bodyPr/>
          <a:lstStyle/>
          <a:p>
            <a:r>
              <a:rPr lang="en-US" dirty="0"/>
              <a:t>Contains all logical volumes on system managed by LVM.</a:t>
            </a:r>
          </a:p>
          <a:p>
            <a:r>
              <a:rPr lang="en-US" dirty="0"/>
              <a:t>Format:</a:t>
            </a:r>
          </a:p>
          <a:p>
            <a:pPr lvl="1"/>
            <a:r>
              <a:rPr lang="en-US" dirty="0">
                <a:latin typeface="Cutive Mono" panose="020B0604020202020204" charset="0"/>
                <a:ea typeface="Roboto Mono" panose="020B0604020202020204" charset="0"/>
                <a:cs typeface="Courier New" panose="02070309020205020404" pitchFamily="49" charset="0"/>
              </a:rPr>
              <a:t>/dev/mapper/&lt;volume group name&gt;-&lt;logical volume name&gt;</a:t>
            </a:r>
          </a:p>
          <a:p>
            <a:r>
              <a:rPr lang="en-US" dirty="0"/>
              <a:t>May include links to actual volume location.</a:t>
            </a:r>
          </a:p>
        </p:txBody>
      </p:sp>
    </p:spTree>
    <p:extLst>
      <p:ext uri="{BB962C8B-B14F-4D97-AF65-F5344CB8AC3E}">
        <p14:creationId xmlns:p14="http://schemas.microsoft.com/office/powerpoint/2010/main" val="15749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LVM Tools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Three categories:</a:t>
            </a:r>
          </a:p>
          <a:p>
            <a:pPr lvl="1"/>
            <a:r>
              <a:rPr lang="en-US" dirty="0"/>
              <a:t>Physical volume (PV) tools</a:t>
            </a:r>
          </a:p>
          <a:p>
            <a:pPr lvl="1"/>
            <a:r>
              <a:rPr lang="en-US" dirty="0"/>
              <a:t>Volume group (VG) tools</a:t>
            </a:r>
          </a:p>
          <a:p>
            <a:pPr lvl="1"/>
            <a:r>
              <a:rPr lang="en-US" dirty="0"/>
              <a:t>Logical volume (LV) tools</a:t>
            </a:r>
          </a:p>
        </p:txBody>
      </p:sp>
    </p:spTree>
    <p:extLst>
      <p:ext uri="{BB962C8B-B14F-4D97-AF65-F5344CB8AC3E}">
        <p14:creationId xmlns:p14="http://schemas.microsoft.com/office/powerpoint/2010/main" val="275735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96A5-BB9E-4545-AA8A-18F8A7FAE8FC}"/>
              </a:ext>
            </a:extLst>
          </p:cNvPr>
          <p:cNvSpPr>
            <a:spLocks noGrp="1"/>
          </p:cNvSpPr>
          <p:nvPr>
            <p:ph type="title"/>
          </p:nvPr>
        </p:nvSpPr>
        <p:spPr/>
        <p:txBody>
          <a:bodyPr/>
          <a:lstStyle/>
          <a:p>
            <a:r>
              <a:rPr lang="en-US" dirty="0"/>
              <a:t>PV Tools</a:t>
            </a:r>
          </a:p>
        </p:txBody>
      </p:sp>
      <p:sp>
        <p:nvSpPr>
          <p:cNvPr id="3" name="Slide Number Placeholder 2">
            <a:extLst>
              <a:ext uri="{FF2B5EF4-FFF2-40B4-BE49-F238E27FC236}">
                <a16:creationId xmlns:a16="http://schemas.microsoft.com/office/drawing/2014/main" id="{CCBB75A8-7523-4AAE-859B-4840BC7EF93A}"/>
              </a:ext>
            </a:extLst>
          </p:cNvPr>
          <p:cNvSpPr>
            <a:spLocks noGrp="1"/>
          </p:cNvSpPr>
          <p:nvPr>
            <p:ph type="sldNum" sz="quarter" idx="4"/>
          </p:nvPr>
        </p:nvSpPr>
        <p:spPr/>
        <p:txBody>
          <a:bodyPr/>
          <a:lstStyle/>
          <a:p>
            <a:fld id="{2066355A-084C-D24E-9AD2-7E4FC41EA627}" type="slidenum">
              <a:rPr lang="en-US" smtClean="0"/>
              <a:pPr/>
              <a:t>45</a:t>
            </a:fld>
            <a:endParaRPr lang="en-US" dirty="0"/>
          </a:p>
        </p:txBody>
      </p:sp>
      <p:graphicFrame>
        <p:nvGraphicFramePr>
          <p:cNvPr id="5" name="Group 23">
            <a:extLst>
              <a:ext uri="{FF2B5EF4-FFF2-40B4-BE49-F238E27FC236}">
                <a16:creationId xmlns:a16="http://schemas.microsoft.com/office/drawing/2014/main" id="{7B1E6A50-857D-4A45-B035-659090D3B781}"/>
              </a:ext>
            </a:extLst>
          </p:cNvPr>
          <p:cNvGraphicFramePr>
            <a:graphicFrameLocks noGrp="1"/>
          </p:cNvGraphicFramePr>
          <p:nvPr>
            <p:extLst>
              <p:ext uri="{D42A27DB-BD31-4B8C-83A1-F6EECF244321}">
                <p14:modId xmlns:p14="http://schemas.microsoft.com/office/powerpoint/2010/main" val="1757968934"/>
              </p:ext>
            </p:extLst>
          </p:nvPr>
        </p:nvGraphicFramePr>
        <p:xfrm>
          <a:off x="1903998" y="1133673"/>
          <a:ext cx="5336005" cy="2876153"/>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pvscan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Scan for all physical devices used as 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pvcreate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Initialize drive/partition as a PV.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attributes of 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Display info about 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pvck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Check metadata of 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pvremove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Remove PVs.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9239327"/>
                  </a:ext>
                </a:extLst>
              </a:tr>
            </a:tbl>
          </a:graphicData>
        </a:graphic>
      </p:graphicFrame>
    </p:spTree>
    <p:extLst>
      <p:ext uri="{BB962C8B-B14F-4D97-AF65-F5344CB8AC3E}">
        <p14:creationId xmlns:p14="http://schemas.microsoft.com/office/powerpoint/2010/main" val="2957050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D515-4215-489C-A2BA-9AE4FC67089D}"/>
              </a:ext>
            </a:extLst>
          </p:cNvPr>
          <p:cNvSpPr>
            <a:spLocks noGrp="1"/>
          </p:cNvSpPr>
          <p:nvPr>
            <p:ph type="title"/>
          </p:nvPr>
        </p:nvSpPr>
        <p:spPr/>
        <p:txBody>
          <a:bodyPr/>
          <a:lstStyle/>
          <a:p>
            <a:r>
              <a:rPr lang="en-US" dirty="0"/>
              <a:t>VG Tools (Slide 1 of 2)</a:t>
            </a:r>
          </a:p>
        </p:txBody>
      </p:sp>
      <p:sp>
        <p:nvSpPr>
          <p:cNvPr id="3" name="Slide Number Placeholder 2">
            <a:extLst>
              <a:ext uri="{FF2B5EF4-FFF2-40B4-BE49-F238E27FC236}">
                <a16:creationId xmlns:a16="http://schemas.microsoft.com/office/drawing/2014/main" id="{DEC4B310-347D-4499-9553-75F9C7C2E4C0}"/>
              </a:ext>
            </a:extLst>
          </p:cNvPr>
          <p:cNvSpPr>
            <a:spLocks noGrp="1"/>
          </p:cNvSpPr>
          <p:nvPr>
            <p:ph type="sldNum" sz="quarter" idx="4"/>
          </p:nvPr>
        </p:nvSpPr>
        <p:spPr/>
        <p:txBody>
          <a:bodyPr/>
          <a:lstStyle/>
          <a:p>
            <a:fld id="{2066355A-084C-D24E-9AD2-7E4FC41EA627}" type="slidenum">
              <a:rPr lang="en-US" smtClean="0"/>
              <a:pPr/>
              <a:t>46</a:t>
            </a:fld>
            <a:endParaRPr lang="en-US" dirty="0"/>
          </a:p>
        </p:txBody>
      </p:sp>
      <p:graphicFrame>
        <p:nvGraphicFramePr>
          <p:cNvPr id="4" name="Group 23">
            <a:extLst>
              <a:ext uri="{FF2B5EF4-FFF2-40B4-BE49-F238E27FC236}">
                <a16:creationId xmlns:a16="http://schemas.microsoft.com/office/drawing/2014/main" id="{57FE6132-E6CC-499C-BD5B-4924A5BC1204}"/>
              </a:ext>
            </a:extLst>
          </p:cNvPr>
          <p:cNvGraphicFramePr>
            <a:graphicFrameLocks noGrp="1"/>
          </p:cNvGraphicFramePr>
          <p:nvPr>
            <p:extLst>
              <p:ext uri="{D42A27DB-BD31-4B8C-83A1-F6EECF244321}">
                <p14:modId xmlns:p14="http://schemas.microsoft.com/office/powerpoint/2010/main" val="1013915540"/>
              </p:ext>
            </p:extLst>
          </p:nvPr>
        </p:nvGraphicFramePr>
        <p:xfrm>
          <a:off x="1903998" y="1133673"/>
          <a:ext cx="5336005" cy="2876153"/>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vgscan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Scan all physical devices for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vgcreate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vgdisplay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attributes of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Change attributes of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Display info about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vgck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Check metadata of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9239327"/>
                  </a:ext>
                </a:extLst>
              </a:tr>
            </a:tbl>
          </a:graphicData>
        </a:graphic>
      </p:graphicFrame>
    </p:spTree>
    <p:extLst>
      <p:ext uri="{BB962C8B-B14F-4D97-AF65-F5344CB8AC3E}">
        <p14:creationId xmlns:p14="http://schemas.microsoft.com/office/powerpoint/2010/main" val="2465268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240EB-91B9-4332-8306-F18C10970A8F}"/>
              </a:ext>
            </a:extLst>
          </p:cNvPr>
          <p:cNvSpPr>
            <a:spLocks noGrp="1"/>
          </p:cNvSpPr>
          <p:nvPr>
            <p:ph type="title"/>
          </p:nvPr>
        </p:nvSpPr>
        <p:spPr/>
        <p:txBody>
          <a:bodyPr/>
          <a:lstStyle/>
          <a:p>
            <a:r>
              <a:rPr lang="en-US" dirty="0"/>
              <a:t>VG Tools (Slide 2 of 2)</a:t>
            </a:r>
          </a:p>
        </p:txBody>
      </p:sp>
      <p:sp>
        <p:nvSpPr>
          <p:cNvPr id="3" name="Slide Number Placeholder 2">
            <a:extLst>
              <a:ext uri="{FF2B5EF4-FFF2-40B4-BE49-F238E27FC236}">
                <a16:creationId xmlns:a16="http://schemas.microsoft.com/office/drawing/2014/main" id="{D2312964-8472-403F-8A68-1DE184925FE9}"/>
              </a:ext>
            </a:extLst>
          </p:cNvPr>
          <p:cNvSpPr>
            <a:spLocks noGrp="1"/>
          </p:cNvSpPr>
          <p:nvPr>
            <p:ph type="sldNum" sz="quarter" idx="4"/>
          </p:nvPr>
        </p:nvSpPr>
        <p:spPr/>
        <p:txBody>
          <a:bodyPr/>
          <a:lstStyle/>
          <a:p>
            <a:fld id="{2066355A-084C-D24E-9AD2-7E4FC41EA627}" type="slidenum">
              <a:rPr lang="en-US" smtClean="0"/>
              <a:pPr/>
              <a:t>47</a:t>
            </a:fld>
            <a:endParaRPr lang="en-US" dirty="0"/>
          </a:p>
        </p:txBody>
      </p:sp>
      <p:graphicFrame>
        <p:nvGraphicFramePr>
          <p:cNvPr id="4" name="Group 23">
            <a:extLst>
              <a:ext uri="{FF2B5EF4-FFF2-40B4-BE49-F238E27FC236}">
                <a16:creationId xmlns:a16="http://schemas.microsoft.com/office/drawing/2014/main" id="{EDEA542A-659B-4DF9-8970-E3D5D441FB89}"/>
              </a:ext>
            </a:extLst>
          </p:cNvPr>
          <p:cNvGraphicFramePr>
            <a:graphicFrameLocks noGrp="1"/>
          </p:cNvGraphicFramePr>
          <p:nvPr>
            <p:extLst>
              <p:ext uri="{D42A27DB-BD31-4B8C-83A1-F6EECF244321}">
                <p14:modId xmlns:p14="http://schemas.microsoft.com/office/powerpoint/2010/main" val="2430063359"/>
              </p:ext>
            </p:extLst>
          </p:nvPr>
        </p:nvGraphicFramePr>
        <p:xfrm>
          <a:off x="1903998" y="1133673"/>
          <a:ext cx="5336005" cy="2876153"/>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vgrename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Rename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49770701"/>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vgreduce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Remove physical volumes from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14748802"/>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vgextend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Add physical volumes to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4456112"/>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vgmerge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Merge two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70210986"/>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vgsplit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Split VG into two.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90453096"/>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vgremove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Remove VGs.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55504736"/>
                  </a:ext>
                </a:extLst>
              </a:tr>
            </a:tbl>
          </a:graphicData>
        </a:graphic>
      </p:graphicFrame>
    </p:spTree>
    <p:extLst>
      <p:ext uri="{BB962C8B-B14F-4D97-AF65-F5344CB8AC3E}">
        <p14:creationId xmlns:p14="http://schemas.microsoft.com/office/powerpoint/2010/main" val="3156484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FFCC-7EC4-46EB-93F6-816FE2CAB33B}"/>
              </a:ext>
            </a:extLst>
          </p:cNvPr>
          <p:cNvSpPr>
            <a:spLocks noGrp="1"/>
          </p:cNvSpPr>
          <p:nvPr>
            <p:ph type="title"/>
          </p:nvPr>
        </p:nvSpPr>
        <p:spPr/>
        <p:txBody>
          <a:bodyPr/>
          <a:lstStyle/>
          <a:p>
            <a:r>
              <a:rPr lang="en-US" dirty="0"/>
              <a:t>LV Tools (Slide 1 of 2)</a:t>
            </a:r>
          </a:p>
        </p:txBody>
      </p:sp>
      <p:sp>
        <p:nvSpPr>
          <p:cNvPr id="3" name="Slide Number Placeholder 2">
            <a:extLst>
              <a:ext uri="{FF2B5EF4-FFF2-40B4-BE49-F238E27FC236}">
                <a16:creationId xmlns:a16="http://schemas.microsoft.com/office/drawing/2014/main" id="{35767A6D-42FD-4A94-A509-26C1D2CB0488}"/>
              </a:ext>
            </a:extLst>
          </p:cNvPr>
          <p:cNvSpPr>
            <a:spLocks noGrp="1"/>
          </p:cNvSpPr>
          <p:nvPr>
            <p:ph type="sldNum" sz="quarter" idx="4"/>
          </p:nvPr>
        </p:nvSpPr>
        <p:spPr/>
        <p:txBody>
          <a:bodyPr/>
          <a:lstStyle/>
          <a:p>
            <a:fld id="{2066355A-084C-D24E-9AD2-7E4FC41EA627}" type="slidenum">
              <a:rPr lang="en-US" smtClean="0"/>
              <a:pPr/>
              <a:t>48</a:t>
            </a:fld>
            <a:endParaRPr lang="en-US" dirty="0"/>
          </a:p>
        </p:txBody>
      </p:sp>
      <p:graphicFrame>
        <p:nvGraphicFramePr>
          <p:cNvPr id="6" name="Group 23">
            <a:extLst>
              <a:ext uri="{FF2B5EF4-FFF2-40B4-BE49-F238E27FC236}">
                <a16:creationId xmlns:a16="http://schemas.microsoft.com/office/drawing/2014/main" id="{4C55E2A5-FCCF-40A1-8BB7-BA6053C3C1C1}"/>
              </a:ext>
            </a:extLst>
          </p:cNvPr>
          <p:cNvGraphicFramePr>
            <a:graphicFrameLocks noGrp="1"/>
          </p:cNvGraphicFramePr>
          <p:nvPr>
            <p:extLst>
              <p:ext uri="{D42A27DB-BD31-4B8C-83A1-F6EECF244321}">
                <p14:modId xmlns:p14="http://schemas.microsoft.com/office/powerpoint/2010/main" val="1139352659"/>
              </p:ext>
            </p:extLst>
          </p:nvPr>
        </p:nvGraphicFramePr>
        <p:xfrm>
          <a:off x="1901707" y="1339113"/>
          <a:ext cx="5336005" cy="2465274"/>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lvscan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Scan all physical devices for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lvcreate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Create LVs in a VG.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lvdisplay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List attributes of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Change attributes of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18701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Display info about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951848"/>
                  </a:ext>
                </a:extLst>
              </a:tr>
            </a:tbl>
          </a:graphicData>
        </a:graphic>
      </p:graphicFrame>
    </p:spTree>
    <p:extLst>
      <p:ext uri="{BB962C8B-B14F-4D97-AF65-F5344CB8AC3E}">
        <p14:creationId xmlns:p14="http://schemas.microsoft.com/office/powerpoint/2010/main" val="3408283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58F4-091F-4E84-9DEE-EE7DF9F81210}"/>
              </a:ext>
            </a:extLst>
          </p:cNvPr>
          <p:cNvSpPr>
            <a:spLocks noGrp="1"/>
          </p:cNvSpPr>
          <p:nvPr>
            <p:ph type="title"/>
          </p:nvPr>
        </p:nvSpPr>
        <p:spPr/>
        <p:txBody>
          <a:bodyPr/>
          <a:lstStyle/>
          <a:p>
            <a:r>
              <a:rPr lang="en-US" dirty="0"/>
              <a:t>LV Tools (Slide 2 of 2)</a:t>
            </a:r>
          </a:p>
        </p:txBody>
      </p:sp>
      <p:sp>
        <p:nvSpPr>
          <p:cNvPr id="3" name="Slide Number Placeholder 2">
            <a:extLst>
              <a:ext uri="{FF2B5EF4-FFF2-40B4-BE49-F238E27FC236}">
                <a16:creationId xmlns:a16="http://schemas.microsoft.com/office/drawing/2014/main" id="{30833134-F7A8-4055-857E-B8A17AD0A8EE}"/>
              </a:ext>
            </a:extLst>
          </p:cNvPr>
          <p:cNvSpPr>
            <a:spLocks noGrp="1"/>
          </p:cNvSpPr>
          <p:nvPr>
            <p:ph type="sldNum" sz="quarter" idx="4"/>
          </p:nvPr>
        </p:nvSpPr>
        <p:spPr/>
        <p:txBody>
          <a:bodyPr/>
          <a:lstStyle/>
          <a:p>
            <a:fld id="{2066355A-084C-D24E-9AD2-7E4FC41EA627}" type="slidenum">
              <a:rPr lang="en-US" smtClean="0"/>
              <a:pPr/>
              <a:t>49</a:t>
            </a:fld>
            <a:endParaRPr lang="en-US" dirty="0"/>
          </a:p>
        </p:txBody>
      </p:sp>
      <p:graphicFrame>
        <p:nvGraphicFramePr>
          <p:cNvPr id="4" name="Group 23">
            <a:extLst>
              <a:ext uri="{FF2B5EF4-FFF2-40B4-BE49-F238E27FC236}">
                <a16:creationId xmlns:a16="http://schemas.microsoft.com/office/drawing/2014/main" id="{8A3FE870-4E4B-484D-B4E5-F417A5FAD0F6}"/>
              </a:ext>
            </a:extLst>
          </p:cNvPr>
          <p:cNvGraphicFramePr>
            <a:graphicFrameLocks noGrp="1"/>
          </p:cNvGraphicFramePr>
          <p:nvPr>
            <p:extLst>
              <p:ext uri="{D42A27DB-BD31-4B8C-83A1-F6EECF244321}">
                <p14:modId xmlns:p14="http://schemas.microsoft.com/office/powerpoint/2010/main" val="3269547514"/>
              </p:ext>
            </p:extLst>
          </p:nvPr>
        </p:nvGraphicFramePr>
        <p:xfrm>
          <a:off x="1901707" y="1339113"/>
          <a:ext cx="5336005" cy="2465274"/>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lvrename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Rename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923932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lvreduce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Reduce size of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8457908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lvextend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Extend size of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13751865"/>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lvresize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Resize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6108054"/>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lvremove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Remove LVs.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07944667"/>
                  </a:ext>
                </a:extLst>
              </a:tr>
            </a:tbl>
          </a:graphicData>
        </a:graphic>
      </p:graphicFrame>
    </p:spTree>
    <p:extLst>
      <p:ext uri="{BB962C8B-B14F-4D97-AF65-F5344CB8AC3E}">
        <p14:creationId xmlns:p14="http://schemas.microsoft.com/office/powerpoint/2010/main" val="348307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Types of File Systems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5</a:t>
            </a:fld>
            <a:endParaRPr lang="en-US" dirty="0"/>
          </a:p>
        </p:txBody>
      </p:sp>
      <p:graphicFrame>
        <p:nvGraphicFramePr>
          <p:cNvPr id="5" name="Group 23">
            <a:extLst>
              <a:ext uri="{FF2B5EF4-FFF2-40B4-BE49-F238E27FC236}">
                <a16:creationId xmlns:a16="http://schemas.microsoft.com/office/drawing/2014/main" id="{EF903E38-33DD-440E-B54D-231727F25B7C}"/>
              </a:ext>
            </a:extLst>
          </p:cNvPr>
          <p:cNvGraphicFramePr>
            <a:graphicFrameLocks noGrp="1"/>
          </p:cNvGraphicFramePr>
          <p:nvPr>
            <p:extLst>
              <p:ext uri="{D42A27DB-BD31-4B8C-83A1-F6EECF244321}">
                <p14:modId xmlns:p14="http://schemas.microsoft.com/office/powerpoint/2010/main" val="2969092410"/>
              </p:ext>
            </p:extLst>
          </p:nvPr>
        </p:nvGraphicFramePr>
        <p:xfrm>
          <a:off x="952500" y="871951"/>
          <a:ext cx="7239000" cy="3399597"/>
        </p:xfrm>
        <a:graphic>
          <a:graphicData uri="http://schemas.openxmlformats.org/drawingml/2006/table">
            <a:tbl>
              <a:tblPr/>
              <a:tblGrid>
                <a:gridCol w="16764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File System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Open Sans" panose="020B0604020202020204" charset="0"/>
                        </a:rPr>
                        <a:t>FAT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Older and compatible with most OSes.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Limited capabilities.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ext2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Used to be native file system of Linux.</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Still supported.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ext3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Improvements to recovery speed and data integrity.</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Easily upgrade from ext2 to ext3.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ext4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One current default file system on Linux (e.g., Ubuntu).</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Backward-compatible with ext2 and ext3.</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Improvements in volume size and journaling.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79463831"/>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XFS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The other default file system on Linux (e.g., CentOS/RHEL 7).</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High-performance journaling.</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Fast recovery with large file size support.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96018194"/>
                  </a:ext>
                </a:extLst>
              </a:tr>
            </a:tbl>
          </a:graphicData>
        </a:graphic>
      </p:graphicFrame>
    </p:spTree>
    <p:extLst>
      <p:ext uri="{BB962C8B-B14F-4D97-AF65-F5344CB8AC3E}">
        <p14:creationId xmlns:p14="http://schemas.microsoft.com/office/powerpoint/2010/main" val="1954305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D5333C-201B-436F-82DA-3C5757A1F8D4}"/>
              </a:ext>
            </a:extLst>
          </p:cNvPr>
          <p:cNvSpPr>
            <a:spLocks noGrp="1"/>
          </p:cNvSpPr>
          <p:nvPr>
            <p:ph type="body" sz="quarter" idx="13"/>
          </p:nvPr>
        </p:nvSpPr>
        <p:spPr/>
        <p:txBody>
          <a:bodyPr/>
          <a:lstStyle/>
          <a:p>
            <a:r>
              <a:rPr lang="en-US" dirty="0"/>
              <a:t>Discussing Logical Volumes</a:t>
            </a:r>
          </a:p>
        </p:txBody>
      </p:sp>
      <p:sp>
        <p:nvSpPr>
          <p:cNvPr id="3" name="Slide Number Placeholder 2">
            <a:extLst>
              <a:ext uri="{FF2B5EF4-FFF2-40B4-BE49-F238E27FC236}">
                <a16:creationId xmlns:a16="http://schemas.microsoft.com/office/drawing/2014/main" id="{2806AA8D-E36A-4474-A202-070811F9D4AB}"/>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386686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69779-8520-8D4A-BBF4-0BB7E92F3A86}"/>
              </a:ext>
            </a:extLst>
          </p:cNvPr>
          <p:cNvSpPr>
            <a:spLocks noGrp="1"/>
          </p:cNvSpPr>
          <p:nvPr>
            <p:ph idx="1"/>
          </p:nvPr>
        </p:nvSpPr>
        <p:spPr/>
        <p:txBody>
          <a:bodyPr/>
          <a:lstStyle/>
          <a:p>
            <a:r>
              <a:rPr lang="en-US" b="1" dirty="0"/>
              <a:t>You need to create a new volume for Human Resources. That group has purchased a new 1 TB drive for their volume. What is the first step in the process of creating the logical volume?</a:t>
            </a:r>
          </a:p>
          <a:p>
            <a:endParaRPr lang="en-US" b="1" dirty="0"/>
          </a:p>
          <a:p>
            <a:r>
              <a:rPr lang="en-US" b="1" dirty="0"/>
              <a:t>ANSWER:</a:t>
            </a:r>
          </a:p>
          <a:p>
            <a:pPr lvl="1"/>
            <a:r>
              <a:rPr lang="en-US" dirty="0"/>
              <a:t>Create a partition using </a:t>
            </a:r>
            <a:r>
              <a:rPr lang="en-US" dirty="0" err="1"/>
              <a:t>fdisk</a:t>
            </a:r>
            <a:r>
              <a:rPr lang="en-US" dirty="0"/>
              <a:t> or a similar tool.</a:t>
            </a:r>
          </a:p>
          <a:p>
            <a:endParaRPr lang="en-US" dirty="0"/>
          </a:p>
        </p:txBody>
      </p:sp>
      <p:sp>
        <p:nvSpPr>
          <p:cNvPr id="3" name="Title 2">
            <a:extLst>
              <a:ext uri="{FF2B5EF4-FFF2-40B4-BE49-F238E27FC236}">
                <a16:creationId xmlns:a16="http://schemas.microsoft.com/office/drawing/2014/main" id="{FFA359FB-F3B7-8B47-91BF-329191413B7A}"/>
              </a:ext>
            </a:extLst>
          </p:cNvPr>
          <p:cNvSpPr>
            <a:spLocks noGrp="1"/>
          </p:cNvSpPr>
          <p:nvPr>
            <p:ph type="title"/>
          </p:nvPr>
        </p:nvSpPr>
        <p:spPr/>
        <p:txBody>
          <a:bodyPr/>
          <a:lstStyle/>
          <a:p>
            <a:r>
              <a:rPr lang="en-US" dirty="0"/>
              <a:t>Activity 4-3: Discussing Logical Volumes</a:t>
            </a:r>
          </a:p>
        </p:txBody>
      </p:sp>
      <p:sp>
        <p:nvSpPr>
          <p:cNvPr id="4" name="Slide Number Placeholder 3">
            <a:extLst>
              <a:ext uri="{FF2B5EF4-FFF2-40B4-BE49-F238E27FC236}">
                <a16:creationId xmlns:a16="http://schemas.microsoft.com/office/drawing/2014/main" id="{3D590B37-4F32-1341-9FF7-90F88D6D38B2}"/>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194965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69779-8520-8D4A-BBF4-0BB7E92F3A86}"/>
              </a:ext>
            </a:extLst>
          </p:cNvPr>
          <p:cNvSpPr>
            <a:spLocks noGrp="1"/>
          </p:cNvSpPr>
          <p:nvPr>
            <p:ph idx="1"/>
          </p:nvPr>
        </p:nvSpPr>
        <p:spPr/>
        <p:txBody>
          <a:bodyPr/>
          <a:lstStyle/>
          <a:p>
            <a:r>
              <a:rPr lang="en-US" b="1" dirty="0"/>
              <a:t>How can you create a physical volume on /dev/sdd1?</a:t>
            </a:r>
          </a:p>
          <a:p>
            <a:endParaRPr lang="en-US" b="1" dirty="0"/>
          </a:p>
          <a:p>
            <a:r>
              <a:rPr lang="en-US" b="1" dirty="0"/>
              <a:t>ANSWER:</a:t>
            </a:r>
          </a:p>
          <a:p>
            <a:pPr lvl="1"/>
            <a:r>
              <a:rPr lang="en-US" dirty="0" err="1"/>
              <a:t>pvcreate</a:t>
            </a:r>
            <a:r>
              <a:rPr lang="en-US" dirty="0"/>
              <a:t> /dev/sdd1</a:t>
            </a:r>
          </a:p>
          <a:p>
            <a:endParaRPr lang="en-US" dirty="0"/>
          </a:p>
        </p:txBody>
      </p:sp>
      <p:sp>
        <p:nvSpPr>
          <p:cNvPr id="3" name="Title 2">
            <a:extLst>
              <a:ext uri="{FF2B5EF4-FFF2-40B4-BE49-F238E27FC236}">
                <a16:creationId xmlns:a16="http://schemas.microsoft.com/office/drawing/2014/main" id="{FFA359FB-F3B7-8B47-91BF-329191413B7A}"/>
              </a:ext>
            </a:extLst>
          </p:cNvPr>
          <p:cNvSpPr>
            <a:spLocks noGrp="1"/>
          </p:cNvSpPr>
          <p:nvPr>
            <p:ph type="title"/>
          </p:nvPr>
        </p:nvSpPr>
        <p:spPr/>
        <p:txBody>
          <a:bodyPr/>
          <a:lstStyle/>
          <a:p>
            <a:r>
              <a:rPr lang="en-US" dirty="0"/>
              <a:t>Activity 4-3: Discussing Logical Volumes</a:t>
            </a:r>
          </a:p>
        </p:txBody>
      </p:sp>
      <p:sp>
        <p:nvSpPr>
          <p:cNvPr id="4" name="Slide Number Placeholder 3">
            <a:extLst>
              <a:ext uri="{FF2B5EF4-FFF2-40B4-BE49-F238E27FC236}">
                <a16:creationId xmlns:a16="http://schemas.microsoft.com/office/drawing/2014/main" id="{3D590B37-4F32-1341-9FF7-90F88D6D38B2}"/>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94042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69779-8520-8D4A-BBF4-0BB7E92F3A86}"/>
              </a:ext>
            </a:extLst>
          </p:cNvPr>
          <p:cNvSpPr>
            <a:spLocks noGrp="1"/>
          </p:cNvSpPr>
          <p:nvPr>
            <p:ph idx="1"/>
          </p:nvPr>
        </p:nvSpPr>
        <p:spPr/>
        <p:txBody>
          <a:bodyPr/>
          <a:lstStyle/>
          <a:p>
            <a:r>
              <a:rPr lang="en-US" b="1" dirty="0"/>
              <a:t>How can you remove the physical volume /dev/sde1?</a:t>
            </a:r>
          </a:p>
          <a:p>
            <a:endParaRPr lang="en-US" b="1" dirty="0"/>
          </a:p>
          <a:p>
            <a:r>
              <a:rPr lang="en-US" b="1" dirty="0"/>
              <a:t>ANSWER:</a:t>
            </a:r>
          </a:p>
          <a:p>
            <a:pPr lvl="1"/>
            <a:r>
              <a:rPr lang="en-US" dirty="0" err="1"/>
              <a:t>pvremove</a:t>
            </a:r>
            <a:r>
              <a:rPr lang="en-US" dirty="0"/>
              <a:t> /dev/sde1</a:t>
            </a:r>
          </a:p>
          <a:p>
            <a:endParaRPr lang="en-US" dirty="0"/>
          </a:p>
        </p:txBody>
      </p:sp>
      <p:sp>
        <p:nvSpPr>
          <p:cNvPr id="3" name="Title 2">
            <a:extLst>
              <a:ext uri="{FF2B5EF4-FFF2-40B4-BE49-F238E27FC236}">
                <a16:creationId xmlns:a16="http://schemas.microsoft.com/office/drawing/2014/main" id="{FFA359FB-F3B7-8B47-91BF-329191413B7A}"/>
              </a:ext>
            </a:extLst>
          </p:cNvPr>
          <p:cNvSpPr>
            <a:spLocks noGrp="1"/>
          </p:cNvSpPr>
          <p:nvPr>
            <p:ph type="title"/>
          </p:nvPr>
        </p:nvSpPr>
        <p:spPr/>
        <p:txBody>
          <a:bodyPr/>
          <a:lstStyle/>
          <a:p>
            <a:r>
              <a:rPr lang="en-US" dirty="0"/>
              <a:t>Activity 4-3: Discussing Logical Volumes</a:t>
            </a:r>
          </a:p>
        </p:txBody>
      </p:sp>
      <p:sp>
        <p:nvSpPr>
          <p:cNvPr id="4" name="Slide Number Placeholder 3">
            <a:extLst>
              <a:ext uri="{FF2B5EF4-FFF2-40B4-BE49-F238E27FC236}">
                <a16:creationId xmlns:a16="http://schemas.microsoft.com/office/drawing/2014/main" id="{3D590B37-4F32-1341-9FF7-90F88D6D38B2}"/>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251157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69779-8520-8D4A-BBF4-0BB7E92F3A86}"/>
              </a:ext>
            </a:extLst>
          </p:cNvPr>
          <p:cNvSpPr>
            <a:spLocks noGrp="1"/>
          </p:cNvSpPr>
          <p:nvPr>
            <p:ph idx="1"/>
          </p:nvPr>
        </p:nvSpPr>
        <p:spPr/>
        <p:txBody>
          <a:bodyPr/>
          <a:lstStyle/>
          <a:p>
            <a:r>
              <a:rPr lang="en-US" b="1" dirty="0"/>
              <a:t>Which command can you use to create a new volume group, shared, with /dev/sdb1 and /dev/sdd1? And then how do you view your volume groups?</a:t>
            </a:r>
          </a:p>
          <a:p>
            <a:endParaRPr lang="en-US" b="1" dirty="0"/>
          </a:p>
          <a:p>
            <a:r>
              <a:rPr lang="en-US" b="1" dirty="0"/>
              <a:t>ANSWER:</a:t>
            </a:r>
          </a:p>
          <a:p>
            <a:pPr lvl="1"/>
            <a:r>
              <a:rPr lang="en-US" dirty="0"/>
              <a:t>1)	</a:t>
            </a:r>
            <a:r>
              <a:rPr lang="en-US" dirty="0" err="1"/>
              <a:t>vgcreate</a:t>
            </a:r>
            <a:r>
              <a:rPr lang="en-US" dirty="0"/>
              <a:t> shared /dev/sdb1 /dev/sdd1 2) </a:t>
            </a:r>
            <a:r>
              <a:rPr lang="en-US" dirty="0" err="1"/>
              <a:t>vgdisplay</a:t>
            </a:r>
            <a:endParaRPr lang="en-US" dirty="0"/>
          </a:p>
          <a:p>
            <a:endParaRPr lang="en-US" dirty="0"/>
          </a:p>
        </p:txBody>
      </p:sp>
      <p:sp>
        <p:nvSpPr>
          <p:cNvPr id="3" name="Title 2">
            <a:extLst>
              <a:ext uri="{FF2B5EF4-FFF2-40B4-BE49-F238E27FC236}">
                <a16:creationId xmlns:a16="http://schemas.microsoft.com/office/drawing/2014/main" id="{FFA359FB-F3B7-8B47-91BF-329191413B7A}"/>
              </a:ext>
            </a:extLst>
          </p:cNvPr>
          <p:cNvSpPr>
            <a:spLocks noGrp="1"/>
          </p:cNvSpPr>
          <p:nvPr>
            <p:ph type="title"/>
          </p:nvPr>
        </p:nvSpPr>
        <p:spPr/>
        <p:txBody>
          <a:bodyPr/>
          <a:lstStyle/>
          <a:p>
            <a:r>
              <a:rPr lang="en-US" dirty="0"/>
              <a:t>Activity 4-3: Discussing Logical Volumes</a:t>
            </a:r>
          </a:p>
        </p:txBody>
      </p:sp>
      <p:sp>
        <p:nvSpPr>
          <p:cNvPr id="4" name="Slide Number Placeholder 3">
            <a:extLst>
              <a:ext uri="{FF2B5EF4-FFF2-40B4-BE49-F238E27FC236}">
                <a16:creationId xmlns:a16="http://schemas.microsoft.com/office/drawing/2014/main" id="{3D590B37-4F32-1341-9FF7-90F88D6D38B2}"/>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293625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569779-8520-8D4A-BBF4-0BB7E92F3A86}"/>
              </a:ext>
            </a:extLst>
          </p:cNvPr>
          <p:cNvSpPr>
            <a:spLocks noGrp="1"/>
          </p:cNvSpPr>
          <p:nvPr>
            <p:ph idx="1"/>
          </p:nvPr>
        </p:nvSpPr>
        <p:spPr/>
        <p:txBody>
          <a:bodyPr/>
          <a:lstStyle/>
          <a:p>
            <a:r>
              <a:rPr lang="en-US" b="1" dirty="0"/>
              <a:t>Which command can you use to create a new 400 GB logical volume, finance, from volume group </a:t>
            </a:r>
            <a:r>
              <a:rPr lang="en-US" b="1" dirty="0" err="1"/>
              <a:t>vg_finance</a:t>
            </a:r>
            <a:r>
              <a:rPr lang="en-US" b="1" dirty="0"/>
              <a:t>?</a:t>
            </a:r>
          </a:p>
          <a:p>
            <a:endParaRPr lang="en-US" b="1" dirty="0"/>
          </a:p>
          <a:p>
            <a:r>
              <a:rPr lang="en-US" b="1" dirty="0"/>
              <a:t>ANSWER:</a:t>
            </a:r>
          </a:p>
          <a:p>
            <a:pPr lvl="1"/>
            <a:r>
              <a:rPr lang="en-US" dirty="0" err="1"/>
              <a:t>lvcreate</a:t>
            </a:r>
            <a:r>
              <a:rPr lang="en-US" dirty="0"/>
              <a:t> --name finance --size 400G </a:t>
            </a:r>
            <a:r>
              <a:rPr lang="en-US" dirty="0" err="1"/>
              <a:t>vg_finance</a:t>
            </a:r>
            <a:endParaRPr lang="en-US" dirty="0"/>
          </a:p>
        </p:txBody>
      </p:sp>
      <p:sp>
        <p:nvSpPr>
          <p:cNvPr id="3" name="Title 2">
            <a:extLst>
              <a:ext uri="{FF2B5EF4-FFF2-40B4-BE49-F238E27FC236}">
                <a16:creationId xmlns:a16="http://schemas.microsoft.com/office/drawing/2014/main" id="{FFA359FB-F3B7-8B47-91BF-329191413B7A}"/>
              </a:ext>
            </a:extLst>
          </p:cNvPr>
          <p:cNvSpPr>
            <a:spLocks noGrp="1"/>
          </p:cNvSpPr>
          <p:nvPr>
            <p:ph type="title"/>
          </p:nvPr>
        </p:nvSpPr>
        <p:spPr/>
        <p:txBody>
          <a:bodyPr/>
          <a:lstStyle/>
          <a:p>
            <a:r>
              <a:rPr lang="en-US" dirty="0"/>
              <a:t>Activity 4-3: Discussing Logical Volumes</a:t>
            </a:r>
          </a:p>
        </p:txBody>
      </p:sp>
      <p:sp>
        <p:nvSpPr>
          <p:cNvPr id="4" name="Slide Number Placeholder 3">
            <a:extLst>
              <a:ext uri="{FF2B5EF4-FFF2-40B4-BE49-F238E27FC236}">
                <a16:creationId xmlns:a16="http://schemas.microsoft.com/office/drawing/2014/main" id="{3D590B37-4F32-1341-9FF7-90F88D6D38B2}"/>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366806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070FE3-331B-4855-AC89-308D2E0A660A}"/>
              </a:ext>
            </a:extLst>
          </p:cNvPr>
          <p:cNvSpPr>
            <a:spLocks noGrp="1"/>
          </p:cNvSpPr>
          <p:nvPr>
            <p:ph idx="1"/>
          </p:nvPr>
        </p:nvSpPr>
        <p:spPr/>
        <p:txBody>
          <a:bodyPr/>
          <a:lstStyle/>
          <a:p>
            <a:r>
              <a:rPr lang="en-US" dirty="0"/>
              <a:t>There are more efficient ways of managing storage.</a:t>
            </a:r>
          </a:p>
          <a:p>
            <a:r>
              <a:rPr lang="en-US" dirty="0"/>
              <a:t>You'll consolidate space on both partitions.</a:t>
            </a:r>
          </a:p>
          <a:p>
            <a:pPr lvl="1"/>
            <a:r>
              <a:rPr lang="en-US" dirty="0"/>
              <a:t>Create a physical volume using LVM.</a:t>
            </a:r>
          </a:p>
          <a:p>
            <a:r>
              <a:rPr lang="en-US" dirty="0"/>
              <a:t>Create a volume group and logical volumes.</a:t>
            </a:r>
          </a:p>
          <a:p>
            <a:r>
              <a:rPr lang="en-US" dirty="0"/>
              <a:t>You also need a third backup space for log files.</a:t>
            </a:r>
          </a:p>
          <a:p>
            <a:pPr lvl="1"/>
            <a:r>
              <a:rPr lang="en-US" dirty="0"/>
              <a:t>Space requirements might fluctuate.</a:t>
            </a:r>
          </a:p>
          <a:p>
            <a:pPr lvl="1"/>
            <a:r>
              <a:rPr lang="en-US" dirty="0"/>
              <a:t>Logical volume will work better than a physical partition.</a:t>
            </a:r>
          </a:p>
          <a:p>
            <a:endParaRPr lang="en-US" dirty="0"/>
          </a:p>
          <a:p>
            <a:pPr lvl="1"/>
            <a:endParaRPr lang="en-US" dirty="0"/>
          </a:p>
        </p:txBody>
      </p:sp>
      <p:sp>
        <p:nvSpPr>
          <p:cNvPr id="5" name="Title 4">
            <a:extLst>
              <a:ext uri="{FF2B5EF4-FFF2-40B4-BE49-F238E27FC236}">
                <a16:creationId xmlns:a16="http://schemas.microsoft.com/office/drawing/2014/main" id="{A5537F21-73E3-4854-8B84-3697812D4842}"/>
              </a:ext>
            </a:extLst>
          </p:cNvPr>
          <p:cNvSpPr>
            <a:spLocks noGrp="1"/>
          </p:cNvSpPr>
          <p:nvPr>
            <p:ph type="title"/>
          </p:nvPr>
        </p:nvSpPr>
        <p:spPr/>
        <p:txBody>
          <a:bodyPr/>
          <a:lstStyle/>
          <a:p>
            <a:r>
              <a:rPr lang="en-US" dirty="0"/>
              <a:t>Activity: Managing Logical Volumes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Tree>
    <p:extLst>
      <p:ext uri="{BB962C8B-B14F-4D97-AF65-F5344CB8AC3E}">
        <p14:creationId xmlns:p14="http://schemas.microsoft.com/office/powerpoint/2010/main" val="1078108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63A9-E846-7B49-BBDD-48CF35FAFC76}"/>
              </a:ext>
            </a:extLst>
          </p:cNvPr>
          <p:cNvSpPr>
            <a:spLocks noGrp="1"/>
          </p:cNvSpPr>
          <p:nvPr>
            <p:ph type="title"/>
          </p:nvPr>
        </p:nvSpPr>
        <p:spPr/>
        <p:txBody>
          <a:bodyPr/>
          <a:lstStyle/>
          <a:p>
            <a:r>
              <a:rPr lang="en-US" dirty="0"/>
              <a:t>Topic C: Mount File Systems</a:t>
            </a:r>
          </a:p>
        </p:txBody>
      </p:sp>
      <p:sp>
        <p:nvSpPr>
          <p:cNvPr id="3" name="Slide Number Placeholder 2">
            <a:extLst>
              <a:ext uri="{FF2B5EF4-FFF2-40B4-BE49-F238E27FC236}">
                <a16:creationId xmlns:a16="http://schemas.microsoft.com/office/drawing/2014/main" id="{393ECA77-27B0-F042-8F6C-A0349023AB21}"/>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
        <p:nvSpPr>
          <p:cNvPr id="4" name="Content Placeholder 3">
            <a:extLst>
              <a:ext uri="{FF2B5EF4-FFF2-40B4-BE49-F238E27FC236}">
                <a16:creationId xmlns:a16="http://schemas.microsoft.com/office/drawing/2014/main" id="{CC62846F-2F06-A04B-9C06-258D301281EE}"/>
              </a:ext>
            </a:extLst>
          </p:cNvPr>
          <p:cNvSpPr>
            <a:spLocks noGrp="1"/>
          </p:cNvSpPr>
          <p:nvPr>
            <p:ph idx="1"/>
          </p:nvPr>
        </p:nvSpPr>
        <p:spPr>
          <a:xfrm>
            <a:off x="1042524" y="739441"/>
            <a:ext cx="7759552" cy="3563054"/>
          </a:xfrm>
        </p:spPr>
        <p:txBody>
          <a:bodyPr/>
          <a:lstStyle/>
          <a:p>
            <a:pPr marL="0" indent="0">
              <a:buNone/>
            </a:pPr>
            <a:r>
              <a:rPr lang="en-US" dirty="0"/>
              <a:t>Exam Objectives:</a:t>
            </a:r>
          </a:p>
          <a:p>
            <a:r>
              <a:rPr lang="en-US" dirty="0"/>
              <a:t>1.4 Given a scenario, manage storage in a Linux environment.</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9754" y="73944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16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Mount Points</a:t>
            </a:r>
          </a:p>
        </p:txBody>
      </p:sp>
      <p:sp>
        <p:nvSpPr>
          <p:cNvPr id="6" name="Text Placeholder 5">
            <a:extLst>
              <a:ext uri="{FF2B5EF4-FFF2-40B4-BE49-F238E27FC236}">
                <a16:creationId xmlns:a16="http://schemas.microsoft.com/office/drawing/2014/main" id="{F9860758-0650-4571-9224-C161C4F593E0}"/>
              </a:ext>
            </a:extLst>
          </p:cNvPr>
          <p:cNvSpPr>
            <a:spLocks noGrp="1"/>
          </p:cNvSpPr>
          <p:nvPr>
            <p:ph type="body" sz="quarter" idx="13"/>
          </p:nvPr>
        </p:nvSpPr>
        <p:spPr/>
        <p:txBody>
          <a:bodyPr/>
          <a:lstStyle/>
          <a:p>
            <a:r>
              <a:rPr lang="en-US" dirty="0"/>
              <a:t>An access point to information stored on a local or remote storage device.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5" name="Content Placeholder 4">
            <a:extLst>
              <a:ext uri="{FF2B5EF4-FFF2-40B4-BE49-F238E27FC236}">
                <a16:creationId xmlns:a16="http://schemas.microsoft.com/office/drawing/2014/main" id="{262B797C-57FB-4A03-B61D-493854F92B77}"/>
              </a:ext>
            </a:extLst>
          </p:cNvPr>
          <p:cNvSpPr>
            <a:spLocks noGrp="1"/>
          </p:cNvSpPr>
          <p:nvPr>
            <p:ph idx="1"/>
          </p:nvPr>
        </p:nvSpPr>
        <p:spPr/>
        <p:txBody>
          <a:bodyPr/>
          <a:lstStyle/>
          <a:p>
            <a:r>
              <a:rPr lang="en-US" sz="1600" dirty="0"/>
              <a:t>File system is loaded (mounted) to make it accessible.</a:t>
            </a:r>
          </a:p>
          <a:p>
            <a:pPr lvl="1"/>
            <a:r>
              <a:rPr lang="en-US" sz="1400" dirty="0"/>
              <a:t>Typically mounted on empty directory.</a:t>
            </a:r>
          </a:p>
          <a:p>
            <a:r>
              <a:rPr lang="en-US" sz="1600" dirty="0"/>
              <a:t>If directory has content, content is invisible until file system is unmounted.</a:t>
            </a:r>
          </a:p>
        </p:txBody>
      </p:sp>
    </p:spTree>
    <p:extLst>
      <p:ext uri="{BB962C8B-B14F-4D97-AF65-F5344CB8AC3E}">
        <p14:creationId xmlns:p14="http://schemas.microsoft.com/office/powerpoint/2010/main" val="2685360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mount</a:t>
            </a:r>
            <a:r>
              <a:rPr lang="en-US" dirty="0"/>
              <a:t> Command</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Loads file system into directory.</a:t>
            </a:r>
          </a:p>
          <a:p>
            <a:r>
              <a:rPr lang="en-US" dirty="0"/>
              <a:t>Makes file system usable.</a:t>
            </a:r>
          </a:p>
          <a:p>
            <a:r>
              <a:rPr lang="en-US" dirty="0"/>
              <a:t>You must specify device to mount and mount point.</a:t>
            </a:r>
          </a:p>
        </p:txBody>
      </p:sp>
    </p:spTree>
    <p:extLst>
      <p:ext uri="{BB962C8B-B14F-4D97-AF65-F5344CB8AC3E}">
        <p14:creationId xmlns:p14="http://schemas.microsoft.com/office/powerpoint/2010/main" val="395572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086746-3B28-495C-8D76-01EE4C208357}"/>
              </a:ext>
            </a:extLst>
          </p:cNvPr>
          <p:cNvSpPr>
            <a:spLocks noGrp="1"/>
          </p:cNvSpPr>
          <p:nvPr>
            <p:ph type="title"/>
          </p:nvPr>
        </p:nvSpPr>
        <p:spPr/>
        <p:txBody>
          <a:bodyPr/>
          <a:lstStyle/>
          <a:p>
            <a:r>
              <a:rPr lang="en-US" dirty="0"/>
              <a:t>Inodes (Slide 1 of 2)</a:t>
            </a:r>
          </a:p>
        </p:txBody>
      </p:sp>
      <p:sp>
        <p:nvSpPr>
          <p:cNvPr id="6" name="Text Placeholder 5">
            <a:extLst>
              <a:ext uri="{FF2B5EF4-FFF2-40B4-BE49-F238E27FC236}">
                <a16:creationId xmlns:a16="http://schemas.microsoft.com/office/drawing/2014/main" id="{64749230-8BA9-4E89-BF84-D3088A26E8D9}"/>
              </a:ext>
            </a:extLst>
          </p:cNvPr>
          <p:cNvSpPr>
            <a:spLocks noGrp="1"/>
          </p:cNvSpPr>
          <p:nvPr>
            <p:ph type="body" sz="quarter" idx="13"/>
          </p:nvPr>
        </p:nvSpPr>
        <p:spPr/>
        <p:txBody>
          <a:bodyPr/>
          <a:lstStyle/>
          <a:p>
            <a:r>
              <a:rPr lang="en-US" dirty="0"/>
              <a:t>Objects that store metadata about files and directories on a file system.</a:t>
            </a:r>
          </a:p>
        </p:txBody>
      </p:sp>
      <p:sp>
        <p:nvSpPr>
          <p:cNvPr id="3" name="Slide Number Placeholder 2">
            <a:extLst>
              <a:ext uri="{FF2B5EF4-FFF2-40B4-BE49-F238E27FC236}">
                <a16:creationId xmlns:a16="http://schemas.microsoft.com/office/drawing/2014/main" id="{12E0083E-8C54-42BC-B2FA-7C031ED53085}"/>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5" name="Content Placeholder 4">
            <a:extLst>
              <a:ext uri="{FF2B5EF4-FFF2-40B4-BE49-F238E27FC236}">
                <a16:creationId xmlns:a16="http://schemas.microsoft.com/office/drawing/2014/main" id="{875A13F0-8D91-4904-9881-2E6F4ADECAAF}"/>
              </a:ext>
            </a:extLst>
          </p:cNvPr>
          <p:cNvSpPr>
            <a:spLocks noGrp="1"/>
          </p:cNvSpPr>
          <p:nvPr>
            <p:ph idx="1"/>
          </p:nvPr>
        </p:nvSpPr>
        <p:spPr/>
        <p:txBody>
          <a:bodyPr/>
          <a:lstStyle/>
          <a:p>
            <a:r>
              <a:rPr lang="en-US" sz="1600" dirty="0"/>
              <a:t>Metadata: Time values, permissions/ownership, block storage locations, etc.</a:t>
            </a:r>
          </a:p>
          <a:p>
            <a:r>
              <a:rPr lang="en-US" sz="1600" dirty="0"/>
              <a:t>Each inode is given a unique number.</a:t>
            </a:r>
          </a:p>
          <a:p>
            <a:r>
              <a:rPr lang="en-US" sz="1600" dirty="0"/>
              <a:t>System/apps search inode table for appropriate inode number.</a:t>
            </a:r>
          </a:p>
          <a:p>
            <a:r>
              <a:rPr lang="en-US" sz="1600" dirty="0"/>
              <a:t>Inode table maps numbers to file/directory names.</a:t>
            </a:r>
          </a:p>
          <a:p>
            <a:r>
              <a:rPr lang="en-US" sz="1600" dirty="0"/>
              <a:t>Some file systems set a max number of inodes on creation.</a:t>
            </a:r>
          </a:p>
          <a:p>
            <a:pPr lvl="1"/>
            <a:r>
              <a:rPr lang="en-US" sz="1400" dirty="0"/>
              <a:t>Usually considers size of overall file system.</a:t>
            </a:r>
          </a:p>
          <a:p>
            <a:pPr lvl="1"/>
            <a:r>
              <a:rPr lang="en-US" sz="1400" dirty="0"/>
              <a:t>Total number of files/directories can't exceed max.</a:t>
            </a:r>
          </a:p>
          <a:p>
            <a:r>
              <a:rPr lang="en-US" sz="1600" dirty="0"/>
              <a:t>Some file system types use dynamic allocation of inodes.</a:t>
            </a:r>
          </a:p>
          <a:p>
            <a:pPr lvl="1"/>
            <a:r>
              <a:rPr lang="en-US" sz="1400" dirty="0"/>
              <a:t>Scales with capacity rather than setting a strict limit.</a:t>
            </a:r>
          </a:p>
        </p:txBody>
      </p:sp>
    </p:spTree>
    <p:extLst>
      <p:ext uri="{BB962C8B-B14F-4D97-AF65-F5344CB8AC3E}">
        <p14:creationId xmlns:p14="http://schemas.microsoft.com/office/powerpoint/2010/main" val="1150275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4093-9C7C-9949-9D41-41AAA2E45734}"/>
              </a:ext>
            </a:extLst>
          </p:cNvPr>
          <p:cNvSpPr>
            <a:spLocks noGrp="1"/>
          </p:cNvSpPr>
          <p:nvPr>
            <p:ph type="title"/>
          </p:nvPr>
        </p:nvSpPr>
        <p:spPr/>
        <p:txBody>
          <a:bodyPr/>
          <a:lstStyle/>
          <a:p>
            <a:r>
              <a:rPr lang="en-US" dirty="0"/>
              <a:t>Mounting Partitions to Directories</a:t>
            </a:r>
          </a:p>
        </p:txBody>
      </p:sp>
      <p:sp>
        <p:nvSpPr>
          <p:cNvPr id="3" name="Slide Number Placeholder 2">
            <a:extLst>
              <a:ext uri="{FF2B5EF4-FFF2-40B4-BE49-F238E27FC236}">
                <a16:creationId xmlns:a16="http://schemas.microsoft.com/office/drawing/2014/main" id="{EE21CC57-3D19-4B4B-988A-2A84C1AAFCE3}"/>
              </a:ext>
            </a:extLst>
          </p:cNvPr>
          <p:cNvSpPr>
            <a:spLocks noGrp="1"/>
          </p:cNvSpPr>
          <p:nvPr>
            <p:ph type="sldNum" sz="quarter" idx="4"/>
          </p:nvPr>
        </p:nvSpPr>
        <p:spPr/>
        <p:txBody>
          <a:bodyPr/>
          <a:lstStyle/>
          <a:p>
            <a:fld id="{2066355A-084C-D24E-9AD2-7E4FC41EA627}" type="slidenum">
              <a:rPr lang="en-US" smtClean="0"/>
              <a:pPr/>
              <a:t>60</a:t>
            </a:fld>
            <a:endParaRPr lang="en-US" dirty="0"/>
          </a:p>
        </p:txBody>
      </p:sp>
      <p:pic>
        <p:nvPicPr>
          <p:cNvPr id="17" name="Picture 16">
            <a:extLst>
              <a:ext uri="{FF2B5EF4-FFF2-40B4-BE49-F238E27FC236}">
                <a16:creationId xmlns:a16="http://schemas.microsoft.com/office/drawing/2014/main" id="{B0087F75-56DE-408F-80A8-428BF309F6A6}"/>
              </a:ext>
            </a:extLst>
          </p:cNvPr>
          <p:cNvPicPr>
            <a:picLocks noChangeAspect="1"/>
          </p:cNvPicPr>
          <p:nvPr/>
        </p:nvPicPr>
        <p:blipFill>
          <a:blip r:embed="rId2"/>
          <a:stretch>
            <a:fillRect/>
          </a:stretch>
        </p:blipFill>
        <p:spPr>
          <a:xfrm>
            <a:off x="1442151" y="1022561"/>
            <a:ext cx="6259698" cy="3437144"/>
          </a:xfrm>
          <a:prstGeom prst="rect">
            <a:avLst/>
          </a:prstGeom>
        </p:spPr>
      </p:pic>
    </p:spTree>
    <p:extLst>
      <p:ext uri="{BB962C8B-B14F-4D97-AF65-F5344CB8AC3E}">
        <p14:creationId xmlns:p14="http://schemas.microsoft.com/office/powerpoint/2010/main" val="84275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latin typeface="Cutive Mono" panose="020B0604020202020204" charset="0"/>
                <a:ea typeface="Roboto Mono" panose="020B0604020202020204" charset="0"/>
                <a:cs typeface="Courier New" panose="02070309020205020404" pitchFamily="49" charset="0"/>
              </a:rPr>
              <a:t>mount</a:t>
            </a:r>
            <a:r>
              <a:rPr lang="en-US" dirty="0"/>
              <a:t> Options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61</a:t>
            </a:fld>
            <a:endParaRPr lang="en-US" dirty="0"/>
          </a:p>
        </p:txBody>
      </p:sp>
      <p:graphicFrame>
        <p:nvGraphicFramePr>
          <p:cNvPr id="5" name="Group 23">
            <a:extLst>
              <a:ext uri="{FF2B5EF4-FFF2-40B4-BE49-F238E27FC236}">
                <a16:creationId xmlns:a16="http://schemas.microsoft.com/office/drawing/2014/main" id="{AFDAB9F7-3186-4C43-8D2B-6DFAC399873D}"/>
              </a:ext>
            </a:extLst>
          </p:cNvPr>
          <p:cNvGraphicFramePr>
            <a:graphicFrameLocks noGrp="1"/>
          </p:cNvGraphicFramePr>
          <p:nvPr>
            <p:extLst>
              <p:ext uri="{D42A27DB-BD31-4B8C-83A1-F6EECF244321}">
                <p14:modId xmlns:p14="http://schemas.microsoft.com/office/powerpoint/2010/main" val="1835959544"/>
              </p:ext>
            </p:extLst>
          </p:nvPr>
        </p:nvGraphicFramePr>
        <p:xfrm>
          <a:off x="1901707" y="1339113"/>
          <a:ext cx="5336005" cy="2465274"/>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auto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device must be mounted automatically.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923932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noauto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device shouldn't be mounted automatically.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8457908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nouser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only root user can mount device.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13751865"/>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all users can mount device.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6108054"/>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exec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Allow execution of binaries in a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07944667"/>
                  </a:ext>
                </a:extLst>
              </a:tr>
            </a:tbl>
          </a:graphicData>
        </a:graphic>
      </p:graphicFrame>
    </p:spTree>
    <p:extLst>
      <p:ext uri="{BB962C8B-B14F-4D97-AF65-F5344CB8AC3E}">
        <p14:creationId xmlns:p14="http://schemas.microsoft.com/office/powerpoint/2010/main" val="2353789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8C90-B65A-4E39-85AC-E81027ECDED6}"/>
              </a:ext>
            </a:extLst>
          </p:cNvPr>
          <p:cNvSpPr>
            <a:spLocks noGrp="1"/>
          </p:cNvSpPr>
          <p:nvPr>
            <p:ph type="title"/>
          </p:nvPr>
        </p:nvSpPr>
        <p:spPr/>
        <p:txBody>
          <a:bodyPr/>
          <a:lstStyle/>
          <a:p>
            <a:r>
              <a:rPr lang="en-US" dirty="0">
                <a:latin typeface="Cutive Mono" panose="020B0604020202020204" charset="0"/>
                <a:ea typeface="Roboto Mono" panose="020B0604020202020204" charset="0"/>
                <a:cs typeface="Courier New" panose="02070309020205020404" pitchFamily="49" charset="0"/>
              </a:rPr>
              <a:t>mount</a:t>
            </a:r>
            <a:r>
              <a:rPr lang="en-US" dirty="0"/>
              <a:t> Options (Slide 2 of 2)</a:t>
            </a:r>
          </a:p>
        </p:txBody>
      </p:sp>
      <p:sp>
        <p:nvSpPr>
          <p:cNvPr id="3" name="Slide Number Placeholder 2">
            <a:extLst>
              <a:ext uri="{FF2B5EF4-FFF2-40B4-BE49-F238E27FC236}">
                <a16:creationId xmlns:a16="http://schemas.microsoft.com/office/drawing/2014/main" id="{C57513B8-D004-410A-B29B-18A22DB91928}"/>
              </a:ext>
            </a:extLst>
          </p:cNvPr>
          <p:cNvSpPr>
            <a:spLocks noGrp="1"/>
          </p:cNvSpPr>
          <p:nvPr>
            <p:ph type="sldNum" sz="quarter" idx="4"/>
          </p:nvPr>
        </p:nvSpPr>
        <p:spPr/>
        <p:txBody>
          <a:bodyPr/>
          <a:lstStyle/>
          <a:p>
            <a:fld id="{2066355A-084C-D24E-9AD2-7E4FC41EA627}" type="slidenum">
              <a:rPr lang="en-US" smtClean="0"/>
              <a:pPr/>
              <a:t>62</a:t>
            </a:fld>
            <a:endParaRPr lang="en-US" dirty="0"/>
          </a:p>
        </p:txBody>
      </p:sp>
      <p:graphicFrame>
        <p:nvGraphicFramePr>
          <p:cNvPr id="4" name="Group 23">
            <a:extLst>
              <a:ext uri="{FF2B5EF4-FFF2-40B4-BE49-F238E27FC236}">
                <a16:creationId xmlns:a16="http://schemas.microsoft.com/office/drawing/2014/main" id="{EDE96286-EB34-43B9-8901-95F62FEA1883}"/>
              </a:ext>
            </a:extLst>
          </p:cNvPr>
          <p:cNvGraphicFramePr>
            <a:graphicFrameLocks noGrp="1"/>
          </p:cNvGraphicFramePr>
          <p:nvPr>
            <p:extLst>
              <p:ext uri="{D42A27DB-BD31-4B8C-83A1-F6EECF244321}">
                <p14:modId xmlns:p14="http://schemas.microsoft.com/office/powerpoint/2010/main" val="187140721"/>
              </p:ext>
            </p:extLst>
          </p:nvPr>
        </p:nvGraphicFramePr>
        <p:xfrm>
          <a:off x="1901707" y="1339113"/>
          <a:ext cx="5336005" cy="2465274"/>
        </p:xfrm>
        <a:graphic>
          <a:graphicData uri="http://schemas.openxmlformats.org/drawingml/2006/table">
            <a:tbl>
              <a:tblPr/>
              <a:tblGrid>
                <a:gridCol w="1235706">
                  <a:extLst>
                    <a:ext uri="{9D8B030D-6E8A-4147-A177-3AD203B41FA5}">
                      <a16:colId xmlns:a16="http://schemas.microsoft.com/office/drawing/2014/main" val="20000"/>
                    </a:ext>
                  </a:extLst>
                </a:gridCol>
                <a:gridCol w="4100299">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noexec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Prevent execution of binaries in a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7753813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ro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Mount file system as read-only.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5434223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rw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Mount file system with read and write permissions.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28135874"/>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sync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I/O operations should be done synchronously.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81575"/>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async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Specify I/O operations should be done asynchronously.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26894618"/>
                  </a:ext>
                </a:extLst>
              </a:tr>
            </a:tbl>
          </a:graphicData>
        </a:graphic>
      </p:graphicFrame>
    </p:spTree>
    <p:extLst>
      <p:ext uri="{BB962C8B-B14F-4D97-AF65-F5344CB8AC3E}">
        <p14:creationId xmlns:p14="http://schemas.microsoft.com/office/powerpoint/2010/main" val="3655222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umount</a:t>
            </a:r>
            <a:r>
              <a:rPr lang="en-US" dirty="0"/>
              <a:t> Command</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Disassociates file system from mount point.</a:t>
            </a:r>
          </a:p>
          <a:p>
            <a:r>
              <a:rPr lang="en-US" dirty="0"/>
              <a:t>File system must not be in use.</a:t>
            </a:r>
          </a:p>
          <a:p>
            <a:pPr lvl="1"/>
            <a:r>
              <a:rPr lang="en-US" dirty="0"/>
              <a:t>Example: App has a file open.</a:t>
            </a:r>
          </a:p>
        </p:txBody>
      </p:sp>
    </p:spTree>
    <p:extLst>
      <p:ext uri="{BB962C8B-B14F-4D97-AF65-F5344CB8AC3E}">
        <p14:creationId xmlns:p14="http://schemas.microsoft.com/office/powerpoint/2010/main" val="594045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9DFA34-7CEB-4A38-824C-5B28D8638682}"/>
              </a:ext>
            </a:extLst>
          </p:cNvPr>
          <p:cNvSpPr>
            <a:spLocks noGrp="1"/>
          </p:cNvSpPr>
          <p:nvPr>
            <p:ph type="body" sz="quarter" idx="13"/>
          </p:nvPr>
        </p:nvSpPr>
        <p:spPr/>
        <p:txBody>
          <a:bodyPr/>
          <a:lstStyle/>
          <a:p>
            <a:r>
              <a:rPr lang="en-US" dirty="0"/>
              <a:t>Discussing Mounting File Systems</a:t>
            </a:r>
          </a:p>
        </p:txBody>
      </p:sp>
      <p:sp>
        <p:nvSpPr>
          <p:cNvPr id="3" name="Slide Number Placeholder 2">
            <a:extLst>
              <a:ext uri="{FF2B5EF4-FFF2-40B4-BE49-F238E27FC236}">
                <a16:creationId xmlns:a16="http://schemas.microsoft.com/office/drawing/2014/main" id="{DD9F2810-1D5C-4EA7-8E41-DB87DAE2EA7B}"/>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Tree>
    <p:extLst>
      <p:ext uri="{BB962C8B-B14F-4D97-AF65-F5344CB8AC3E}">
        <p14:creationId xmlns:p14="http://schemas.microsoft.com/office/powerpoint/2010/main" val="3261813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E5F75-8B6B-DB4C-B3B2-58C47147A6F7}"/>
              </a:ext>
            </a:extLst>
          </p:cNvPr>
          <p:cNvSpPr>
            <a:spLocks noGrp="1"/>
          </p:cNvSpPr>
          <p:nvPr>
            <p:ph idx="1"/>
          </p:nvPr>
        </p:nvSpPr>
        <p:spPr/>
        <p:txBody>
          <a:bodyPr/>
          <a:lstStyle/>
          <a:p>
            <a:r>
              <a:rPr lang="en-US" b="1" dirty="0"/>
              <a:t>What are the three requirements for mounting a file system?</a:t>
            </a:r>
          </a:p>
          <a:p>
            <a:endParaRPr lang="en-US" b="1" dirty="0"/>
          </a:p>
          <a:p>
            <a:r>
              <a:rPr lang="en-US" b="1" dirty="0"/>
              <a:t>ANSWER:</a:t>
            </a:r>
          </a:p>
          <a:p>
            <a:pPr lvl="1"/>
            <a:r>
              <a:rPr lang="en-US" dirty="0"/>
              <a:t>1)	A device (/dev/sdb1, for example) 2) A directory (mount point) 3) Root/superuser privileges.</a:t>
            </a:r>
          </a:p>
          <a:p>
            <a:endParaRPr lang="en-US" dirty="0"/>
          </a:p>
        </p:txBody>
      </p:sp>
      <p:sp>
        <p:nvSpPr>
          <p:cNvPr id="3" name="Title 2">
            <a:extLst>
              <a:ext uri="{FF2B5EF4-FFF2-40B4-BE49-F238E27FC236}">
                <a16:creationId xmlns:a16="http://schemas.microsoft.com/office/drawing/2014/main" id="{8617A0D2-B1AD-5B40-81B8-02E2B5792523}"/>
              </a:ext>
            </a:extLst>
          </p:cNvPr>
          <p:cNvSpPr>
            <a:spLocks noGrp="1"/>
          </p:cNvSpPr>
          <p:nvPr>
            <p:ph type="title"/>
          </p:nvPr>
        </p:nvSpPr>
        <p:spPr/>
        <p:txBody>
          <a:bodyPr/>
          <a:lstStyle/>
          <a:p>
            <a:r>
              <a:rPr lang="en-US" dirty="0"/>
              <a:t>Activity 4-5: Discussing Mounting File Systems</a:t>
            </a:r>
          </a:p>
        </p:txBody>
      </p:sp>
      <p:sp>
        <p:nvSpPr>
          <p:cNvPr id="4" name="Slide Number Placeholder 3">
            <a:extLst>
              <a:ext uri="{FF2B5EF4-FFF2-40B4-BE49-F238E27FC236}">
                <a16:creationId xmlns:a16="http://schemas.microsoft.com/office/drawing/2014/main" id="{F4F374C0-A154-A44E-BE1F-79FB866EB138}"/>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Tree>
    <p:extLst>
      <p:ext uri="{BB962C8B-B14F-4D97-AF65-F5344CB8AC3E}">
        <p14:creationId xmlns:p14="http://schemas.microsoft.com/office/powerpoint/2010/main" val="34030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E5F75-8B6B-DB4C-B3B2-58C47147A6F7}"/>
              </a:ext>
            </a:extLst>
          </p:cNvPr>
          <p:cNvSpPr>
            <a:spLocks noGrp="1"/>
          </p:cNvSpPr>
          <p:nvPr>
            <p:ph idx="1"/>
          </p:nvPr>
        </p:nvSpPr>
        <p:spPr/>
        <p:txBody>
          <a:bodyPr/>
          <a:lstStyle/>
          <a:p>
            <a:r>
              <a:rPr lang="en-US" b="1" dirty="0"/>
              <a:t>What final task do you need to complete in mounting a new file system to have that new file system mount at boot time?</a:t>
            </a:r>
          </a:p>
          <a:p>
            <a:endParaRPr lang="en-US" b="1" dirty="0"/>
          </a:p>
          <a:p>
            <a:r>
              <a:rPr lang="en-US" b="1" dirty="0"/>
              <a:t>ANSWER:</a:t>
            </a:r>
          </a:p>
          <a:p>
            <a:pPr lvl="1"/>
            <a:r>
              <a:rPr lang="en-US" dirty="0"/>
              <a:t>Add its entry to the /</a:t>
            </a:r>
            <a:r>
              <a:rPr lang="en-US" dirty="0" err="1"/>
              <a:t>etc</a:t>
            </a:r>
            <a:r>
              <a:rPr lang="en-US" dirty="0"/>
              <a:t>/</a:t>
            </a:r>
            <a:r>
              <a:rPr lang="en-US" dirty="0" err="1"/>
              <a:t>fstab</a:t>
            </a:r>
            <a:r>
              <a:rPr lang="en-US" dirty="0"/>
              <a:t> file.</a:t>
            </a:r>
          </a:p>
          <a:p>
            <a:endParaRPr lang="en-US" dirty="0"/>
          </a:p>
        </p:txBody>
      </p:sp>
      <p:sp>
        <p:nvSpPr>
          <p:cNvPr id="3" name="Title 2">
            <a:extLst>
              <a:ext uri="{FF2B5EF4-FFF2-40B4-BE49-F238E27FC236}">
                <a16:creationId xmlns:a16="http://schemas.microsoft.com/office/drawing/2014/main" id="{8617A0D2-B1AD-5B40-81B8-02E2B5792523}"/>
              </a:ext>
            </a:extLst>
          </p:cNvPr>
          <p:cNvSpPr>
            <a:spLocks noGrp="1"/>
          </p:cNvSpPr>
          <p:nvPr>
            <p:ph type="title"/>
          </p:nvPr>
        </p:nvSpPr>
        <p:spPr/>
        <p:txBody>
          <a:bodyPr/>
          <a:lstStyle/>
          <a:p>
            <a:r>
              <a:rPr lang="en-US" dirty="0"/>
              <a:t>Activity 4-5: Discussing Mounting File Systems</a:t>
            </a:r>
          </a:p>
        </p:txBody>
      </p:sp>
      <p:sp>
        <p:nvSpPr>
          <p:cNvPr id="4" name="Slide Number Placeholder 3">
            <a:extLst>
              <a:ext uri="{FF2B5EF4-FFF2-40B4-BE49-F238E27FC236}">
                <a16:creationId xmlns:a16="http://schemas.microsoft.com/office/drawing/2014/main" id="{F4F374C0-A154-A44E-BE1F-79FB866EB138}"/>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Tree>
    <p:extLst>
      <p:ext uri="{BB962C8B-B14F-4D97-AF65-F5344CB8AC3E}">
        <p14:creationId xmlns:p14="http://schemas.microsoft.com/office/powerpoint/2010/main" val="42927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E5F75-8B6B-DB4C-B3B2-58C47147A6F7}"/>
              </a:ext>
            </a:extLst>
          </p:cNvPr>
          <p:cNvSpPr>
            <a:spLocks noGrp="1"/>
          </p:cNvSpPr>
          <p:nvPr>
            <p:ph idx="1"/>
          </p:nvPr>
        </p:nvSpPr>
        <p:spPr/>
        <p:txBody>
          <a:bodyPr/>
          <a:lstStyle/>
          <a:p>
            <a:r>
              <a:rPr lang="en-US" b="1" dirty="0"/>
              <a:t>What is the generic format of the /</a:t>
            </a:r>
            <a:r>
              <a:rPr lang="en-US" b="1" dirty="0" err="1"/>
              <a:t>etc</a:t>
            </a:r>
            <a:r>
              <a:rPr lang="en-US" b="1" dirty="0"/>
              <a:t>/</a:t>
            </a:r>
            <a:r>
              <a:rPr lang="en-US" b="1" dirty="0" err="1"/>
              <a:t>fstab</a:t>
            </a:r>
            <a:r>
              <a:rPr lang="en-US" b="1" dirty="0"/>
              <a:t> file?</a:t>
            </a:r>
          </a:p>
          <a:p>
            <a:endParaRPr lang="en-US" b="1" dirty="0"/>
          </a:p>
          <a:p>
            <a:r>
              <a:rPr lang="en-US" b="1" dirty="0"/>
              <a:t>ANSWER:</a:t>
            </a:r>
          </a:p>
          <a:p>
            <a:pPr lvl="1"/>
            <a:r>
              <a:rPr lang="en-US" dirty="0"/>
              <a:t>&lt;Device or UUID&gt; &lt;Mount point&gt; &lt;File system type&gt; &lt;Mount option&gt; &lt;Dump option&gt; &lt;</a:t>
            </a:r>
            <a:r>
              <a:rPr lang="en-US" dirty="0" err="1"/>
              <a:t>fsck</a:t>
            </a:r>
            <a:r>
              <a:rPr lang="en-US" dirty="0"/>
              <a:t> option&gt;</a:t>
            </a:r>
          </a:p>
          <a:p>
            <a:endParaRPr lang="en-US" dirty="0"/>
          </a:p>
        </p:txBody>
      </p:sp>
      <p:sp>
        <p:nvSpPr>
          <p:cNvPr id="3" name="Title 2">
            <a:extLst>
              <a:ext uri="{FF2B5EF4-FFF2-40B4-BE49-F238E27FC236}">
                <a16:creationId xmlns:a16="http://schemas.microsoft.com/office/drawing/2014/main" id="{8617A0D2-B1AD-5B40-81B8-02E2B5792523}"/>
              </a:ext>
            </a:extLst>
          </p:cNvPr>
          <p:cNvSpPr>
            <a:spLocks noGrp="1"/>
          </p:cNvSpPr>
          <p:nvPr>
            <p:ph type="title"/>
          </p:nvPr>
        </p:nvSpPr>
        <p:spPr/>
        <p:txBody>
          <a:bodyPr/>
          <a:lstStyle/>
          <a:p>
            <a:r>
              <a:rPr lang="en-US" dirty="0"/>
              <a:t>Activity 4-5: Discussing Mounting File Systems</a:t>
            </a:r>
          </a:p>
        </p:txBody>
      </p:sp>
      <p:sp>
        <p:nvSpPr>
          <p:cNvPr id="4" name="Slide Number Placeholder 3">
            <a:extLst>
              <a:ext uri="{FF2B5EF4-FFF2-40B4-BE49-F238E27FC236}">
                <a16:creationId xmlns:a16="http://schemas.microsoft.com/office/drawing/2014/main" id="{F4F374C0-A154-A44E-BE1F-79FB866EB138}"/>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Tree>
    <p:extLst>
      <p:ext uri="{BB962C8B-B14F-4D97-AF65-F5344CB8AC3E}">
        <p14:creationId xmlns:p14="http://schemas.microsoft.com/office/powerpoint/2010/main" val="204221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E5F75-8B6B-DB4C-B3B2-58C47147A6F7}"/>
              </a:ext>
            </a:extLst>
          </p:cNvPr>
          <p:cNvSpPr>
            <a:spLocks noGrp="1"/>
          </p:cNvSpPr>
          <p:nvPr>
            <p:ph idx="1"/>
          </p:nvPr>
        </p:nvSpPr>
        <p:spPr/>
        <p:txBody>
          <a:bodyPr/>
          <a:lstStyle/>
          <a:p>
            <a:r>
              <a:rPr lang="en-US" b="1" dirty="0"/>
              <a:t>How can you unmount the /finance file system?</a:t>
            </a:r>
          </a:p>
          <a:p>
            <a:endParaRPr lang="en-US" b="1" dirty="0"/>
          </a:p>
          <a:p>
            <a:r>
              <a:rPr lang="en-US" b="1" dirty="0"/>
              <a:t>ANSWER:</a:t>
            </a:r>
          </a:p>
          <a:p>
            <a:pPr lvl="1"/>
            <a:r>
              <a:rPr lang="en-US" dirty="0" err="1"/>
              <a:t>sudo</a:t>
            </a:r>
            <a:r>
              <a:rPr lang="en-US" dirty="0"/>
              <a:t> </a:t>
            </a:r>
            <a:r>
              <a:rPr lang="en-US" dirty="0" err="1"/>
              <a:t>umount</a:t>
            </a:r>
            <a:r>
              <a:rPr lang="en-US" dirty="0"/>
              <a:t> /finance</a:t>
            </a:r>
          </a:p>
          <a:p>
            <a:endParaRPr lang="en-US" dirty="0"/>
          </a:p>
        </p:txBody>
      </p:sp>
      <p:sp>
        <p:nvSpPr>
          <p:cNvPr id="3" name="Title 2">
            <a:extLst>
              <a:ext uri="{FF2B5EF4-FFF2-40B4-BE49-F238E27FC236}">
                <a16:creationId xmlns:a16="http://schemas.microsoft.com/office/drawing/2014/main" id="{8617A0D2-B1AD-5B40-81B8-02E2B5792523}"/>
              </a:ext>
            </a:extLst>
          </p:cNvPr>
          <p:cNvSpPr>
            <a:spLocks noGrp="1"/>
          </p:cNvSpPr>
          <p:nvPr>
            <p:ph type="title"/>
          </p:nvPr>
        </p:nvSpPr>
        <p:spPr/>
        <p:txBody>
          <a:bodyPr/>
          <a:lstStyle/>
          <a:p>
            <a:r>
              <a:rPr lang="en-US" dirty="0"/>
              <a:t>Activity 4-5: Discussing Mounting File Systems</a:t>
            </a:r>
          </a:p>
        </p:txBody>
      </p:sp>
      <p:sp>
        <p:nvSpPr>
          <p:cNvPr id="4" name="Slide Number Placeholder 3">
            <a:extLst>
              <a:ext uri="{FF2B5EF4-FFF2-40B4-BE49-F238E27FC236}">
                <a16:creationId xmlns:a16="http://schemas.microsoft.com/office/drawing/2014/main" id="{F4F374C0-A154-A44E-BE1F-79FB866EB138}"/>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Tree>
    <p:extLst>
      <p:ext uri="{BB962C8B-B14F-4D97-AF65-F5344CB8AC3E}">
        <p14:creationId xmlns:p14="http://schemas.microsoft.com/office/powerpoint/2010/main" val="103504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E5F75-8B6B-DB4C-B3B2-58C47147A6F7}"/>
              </a:ext>
            </a:extLst>
          </p:cNvPr>
          <p:cNvSpPr>
            <a:spLocks noGrp="1"/>
          </p:cNvSpPr>
          <p:nvPr>
            <p:ph idx="1"/>
          </p:nvPr>
        </p:nvSpPr>
        <p:spPr/>
        <p:txBody>
          <a:bodyPr/>
          <a:lstStyle/>
          <a:p>
            <a:r>
              <a:rPr lang="en-US" b="1" dirty="0"/>
              <a:t>If you issue the following command: </a:t>
            </a:r>
            <a:r>
              <a:rPr lang="en-US" b="1" dirty="0" err="1"/>
              <a:t>sudo</a:t>
            </a:r>
            <a:r>
              <a:rPr lang="en-US" b="1" dirty="0"/>
              <a:t> </a:t>
            </a:r>
            <a:r>
              <a:rPr lang="en-US" b="1" dirty="0" err="1"/>
              <a:t>umount</a:t>
            </a:r>
            <a:r>
              <a:rPr lang="en-US" b="1" dirty="0"/>
              <a:t> /share1 and you receive the error that the resource is busy, how do you fix the problem and unmount the file system?</a:t>
            </a:r>
          </a:p>
          <a:p>
            <a:endParaRPr lang="en-US" b="1" dirty="0"/>
          </a:p>
          <a:p>
            <a:r>
              <a:rPr lang="en-US" b="1" dirty="0"/>
              <a:t>ANSWER:</a:t>
            </a:r>
          </a:p>
          <a:p>
            <a:pPr lvl="1"/>
            <a:r>
              <a:rPr lang="en-US" dirty="0"/>
              <a:t>A program or user, possibly you, is using the /share1 directory. You must close the program or otherwise ensure that it, yourself, or other users are not accessing the file system.</a:t>
            </a:r>
          </a:p>
        </p:txBody>
      </p:sp>
      <p:sp>
        <p:nvSpPr>
          <p:cNvPr id="3" name="Title 2">
            <a:extLst>
              <a:ext uri="{FF2B5EF4-FFF2-40B4-BE49-F238E27FC236}">
                <a16:creationId xmlns:a16="http://schemas.microsoft.com/office/drawing/2014/main" id="{8617A0D2-B1AD-5B40-81B8-02E2B5792523}"/>
              </a:ext>
            </a:extLst>
          </p:cNvPr>
          <p:cNvSpPr>
            <a:spLocks noGrp="1"/>
          </p:cNvSpPr>
          <p:nvPr>
            <p:ph type="title"/>
          </p:nvPr>
        </p:nvSpPr>
        <p:spPr/>
        <p:txBody>
          <a:bodyPr/>
          <a:lstStyle/>
          <a:p>
            <a:r>
              <a:rPr lang="en-US" dirty="0"/>
              <a:t>Activity 4-5: Discussing Mounting File Systems</a:t>
            </a:r>
          </a:p>
        </p:txBody>
      </p:sp>
      <p:sp>
        <p:nvSpPr>
          <p:cNvPr id="4" name="Slide Number Placeholder 3">
            <a:extLst>
              <a:ext uri="{FF2B5EF4-FFF2-40B4-BE49-F238E27FC236}">
                <a16:creationId xmlns:a16="http://schemas.microsoft.com/office/drawing/2014/main" id="{F4F374C0-A154-A44E-BE1F-79FB866EB138}"/>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402363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724C-0C21-4781-9300-A0266A55FD32}"/>
              </a:ext>
            </a:extLst>
          </p:cNvPr>
          <p:cNvSpPr>
            <a:spLocks noGrp="1"/>
          </p:cNvSpPr>
          <p:nvPr>
            <p:ph type="title"/>
          </p:nvPr>
        </p:nvSpPr>
        <p:spPr/>
        <p:txBody>
          <a:bodyPr/>
          <a:lstStyle/>
          <a:p>
            <a:r>
              <a:rPr lang="en-US" dirty="0"/>
              <a:t>Inodes (Slide 2 of 2)</a:t>
            </a:r>
          </a:p>
        </p:txBody>
      </p:sp>
      <p:sp>
        <p:nvSpPr>
          <p:cNvPr id="3" name="Slide Number Placeholder 2">
            <a:extLst>
              <a:ext uri="{FF2B5EF4-FFF2-40B4-BE49-F238E27FC236}">
                <a16:creationId xmlns:a16="http://schemas.microsoft.com/office/drawing/2014/main" id="{6AA23B1E-A484-459F-B569-03FE9207A4CE}"/>
              </a:ext>
            </a:extLst>
          </p:cNvPr>
          <p:cNvSpPr>
            <a:spLocks noGrp="1"/>
          </p:cNvSpPr>
          <p:nvPr>
            <p:ph type="sldNum" sz="quarter" idx="4"/>
          </p:nvPr>
        </p:nvSpPr>
        <p:spPr/>
        <p:txBody>
          <a:bodyPr/>
          <a:lstStyle/>
          <a:p>
            <a:fld id="{2066355A-084C-D24E-9AD2-7E4FC41EA627}" type="slidenum">
              <a:rPr lang="en-US" smtClean="0"/>
              <a:pPr/>
              <a:t>7</a:t>
            </a:fld>
            <a:endParaRPr lang="en-US" dirty="0"/>
          </a:p>
        </p:txBody>
      </p:sp>
      <p:pic>
        <p:nvPicPr>
          <p:cNvPr id="12" name="Picture 11">
            <a:extLst>
              <a:ext uri="{FF2B5EF4-FFF2-40B4-BE49-F238E27FC236}">
                <a16:creationId xmlns:a16="http://schemas.microsoft.com/office/drawing/2014/main" id="{6B7BA3D7-FEB0-4F9B-A8FB-FC4C887CA967}"/>
              </a:ext>
            </a:extLst>
          </p:cNvPr>
          <p:cNvPicPr>
            <a:picLocks noChangeAspect="1"/>
          </p:cNvPicPr>
          <p:nvPr/>
        </p:nvPicPr>
        <p:blipFill>
          <a:blip r:embed="rId2"/>
          <a:stretch>
            <a:fillRect/>
          </a:stretch>
        </p:blipFill>
        <p:spPr>
          <a:xfrm>
            <a:off x="1443433" y="969461"/>
            <a:ext cx="6257134" cy="3426075"/>
          </a:xfrm>
          <a:prstGeom prst="rect">
            <a:avLst/>
          </a:prstGeom>
        </p:spPr>
      </p:pic>
    </p:spTree>
    <p:extLst>
      <p:ext uri="{BB962C8B-B14F-4D97-AF65-F5344CB8AC3E}">
        <p14:creationId xmlns:p14="http://schemas.microsoft.com/office/powerpoint/2010/main" val="1264353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30FCAE-BA28-44A8-81DC-9437FCCFEF73}"/>
              </a:ext>
            </a:extLst>
          </p:cNvPr>
          <p:cNvSpPr>
            <a:spLocks noGrp="1"/>
          </p:cNvSpPr>
          <p:nvPr>
            <p:ph idx="1"/>
          </p:nvPr>
        </p:nvSpPr>
        <p:spPr/>
        <p:txBody>
          <a:bodyPr/>
          <a:lstStyle/>
          <a:p>
            <a:r>
              <a:rPr lang="en-US" dirty="0"/>
              <a:t>Your volumes aren't usable yet; need to mount them first.</a:t>
            </a:r>
          </a:p>
          <a:p>
            <a:r>
              <a:rPr lang="en-US" dirty="0"/>
              <a:t>Mount points:</a:t>
            </a:r>
          </a:p>
          <a:p>
            <a:pPr lvl="1"/>
            <a:r>
              <a:rPr lang="en-US" dirty="0">
                <a:latin typeface="Cutive Mono" panose="020B0604020202020204" charset="0"/>
              </a:rPr>
              <a:t>/backup/sys/</a:t>
            </a:r>
          </a:p>
          <a:p>
            <a:pPr lvl="1"/>
            <a:r>
              <a:rPr lang="en-US" dirty="0">
                <a:latin typeface="Cutive Mono" panose="020B0604020202020204" charset="0"/>
              </a:rPr>
              <a:t>/backup/data/</a:t>
            </a:r>
          </a:p>
          <a:p>
            <a:pPr lvl="1"/>
            <a:r>
              <a:rPr lang="en-US" dirty="0">
                <a:latin typeface="Cutive Mono" panose="020B0604020202020204" charset="0"/>
              </a:rPr>
              <a:t>/backup/log/</a:t>
            </a:r>
          </a:p>
          <a:p>
            <a:r>
              <a:rPr lang="en-US" dirty="0"/>
              <a:t>Volumes should mount automatically on boot.</a:t>
            </a:r>
          </a:p>
        </p:txBody>
      </p:sp>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Activity: Mounting File Systems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1187402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D584-E4CD-CB4B-9C3F-2A543E9E065E}"/>
              </a:ext>
            </a:extLst>
          </p:cNvPr>
          <p:cNvSpPr>
            <a:spLocks noGrp="1"/>
          </p:cNvSpPr>
          <p:nvPr>
            <p:ph type="title"/>
          </p:nvPr>
        </p:nvSpPr>
        <p:spPr/>
        <p:txBody>
          <a:bodyPr/>
          <a:lstStyle/>
          <a:p>
            <a:r>
              <a:rPr lang="en-US" dirty="0"/>
              <a:t>Topic D: Manage File Systems</a:t>
            </a:r>
          </a:p>
        </p:txBody>
      </p:sp>
      <p:sp>
        <p:nvSpPr>
          <p:cNvPr id="3" name="Slide Number Placeholder 2">
            <a:extLst>
              <a:ext uri="{FF2B5EF4-FFF2-40B4-BE49-F238E27FC236}">
                <a16:creationId xmlns:a16="http://schemas.microsoft.com/office/drawing/2014/main" id="{BCC3B571-2178-7745-A978-A7C68736F0E6}"/>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
        <p:nvSpPr>
          <p:cNvPr id="4" name="Content Placeholder 3">
            <a:extLst>
              <a:ext uri="{FF2B5EF4-FFF2-40B4-BE49-F238E27FC236}">
                <a16:creationId xmlns:a16="http://schemas.microsoft.com/office/drawing/2014/main" id="{B495CFA0-7385-624C-A1F3-A3E1C94372CA}"/>
              </a:ext>
            </a:extLst>
          </p:cNvPr>
          <p:cNvSpPr>
            <a:spLocks noGrp="1"/>
          </p:cNvSpPr>
          <p:nvPr>
            <p:ph idx="1"/>
          </p:nvPr>
        </p:nvSpPr>
        <p:spPr>
          <a:xfrm>
            <a:off x="1042524" y="708661"/>
            <a:ext cx="7759551" cy="3593834"/>
          </a:xfrm>
        </p:spPr>
        <p:txBody>
          <a:bodyPr/>
          <a:lstStyle/>
          <a:p>
            <a:pPr marL="0" indent="0">
              <a:buNone/>
            </a:pPr>
            <a:r>
              <a:rPr lang="en-US" dirty="0"/>
              <a:t>Exam Objectives:</a:t>
            </a:r>
          </a:p>
          <a:p>
            <a:r>
              <a:rPr lang="en-US" dirty="0"/>
              <a:t>1.4 Given a scenario, manage storage in a Linux environment.</a:t>
            </a:r>
          </a:p>
          <a:p>
            <a:r>
              <a:rPr lang="en-US" dirty="0"/>
              <a:t>2.7 Explain the use and operation of Linux devices.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9754"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051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/proc/mounts</a:t>
            </a:r>
            <a:r>
              <a:rPr lang="en-US" dirty="0"/>
              <a:t> File</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Lists status of all currently mounted file systems.</a:t>
            </a:r>
          </a:p>
          <a:p>
            <a:r>
              <a:rPr lang="en-US" dirty="0"/>
              <a:t>Format similar to </a:t>
            </a:r>
            <a:r>
              <a:rPr lang="en-US" dirty="0">
                <a:latin typeface="Cutive Mono" panose="020B0604020202020204" charset="0"/>
                <a:ea typeface="Roboto Mono" panose="020B0604020202020204" charset="0"/>
              </a:rPr>
              <a:t>fstab</a:t>
            </a:r>
            <a:endParaRPr lang="en-US" dirty="0"/>
          </a:p>
          <a:p>
            <a:r>
              <a:rPr lang="en-US" dirty="0"/>
              <a:t>Not a real file; part of virtual file system.</a:t>
            </a:r>
          </a:p>
          <a:p>
            <a:pPr lvl="1"/>
            <a:r>
              <a:rPr lang="en-US" dirty="0"/>
              <a:t>Represents status of file systems as reported by kernel.</a:t>
            </a:r>
          </a:p>
          <a:p>
            <a:r>
              <a:rPr lang="en-US" dirty="0"/>
              <a:t>Typically read using </a:t>
            </a:r>
            <a:r>
              <a:rPr lang="en-US" dirty="0">
                <a:latin typeface="Cutive Mono" panose="020B0604020202020204" charset="0"/>
                <a:ea typeface="Roboto Mono" panose="020B0604020202020204" charset="0"/>
              </a:rPr>
              <a:t>cat</a:t>
            </a:r>
            <a:r>
              <a:rPr lang="en-US" dirty="0"/>
              <a:t> or similar command.</a:t>
            </a:r>
          </a:p>
          <a:p>
            <a:r>
              <a:rPr lang="en-US" dirty="0"/>
              <a:t>Lists all file systems, not just storage drives/partitions.</a:t>
            </a:r>
          </a:p>
        </p:txBody>
      </p:sp>
    </p:spTree>
    <p:extLst>
      <p:ext uri="{BB962C8B-B14F-4D97-AF65-F5344CB8AC3E}">
        <p14:creationId xmlns:p14="http://schemas.microsoft.com/office/powerpoint/2010/main" val="1940011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/proc/partitions</a:t>
            </a:r>
            <a:r>
              <a:rPr lang="en-US" dirty="0"/>
              <a:t> File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Contains info about each partition.</a:t>
            </a:r>
          </a:p>
          <a:p>
            <a:r>
              <a:rPr lang="en-US" dirty="0"/>
              <a:t>Not a real file; part of VFS.</a:t>
            </a:r>
          </a:p>
          <a:p>
            <a:r>
              <a:rPr lang="en-US" dirty="0"/>
              <a:t>Column format:</a:t>
            </a:r>
          </a:p>
          <a:p>
            <a:pPr lvl="1"/>
            <a:r>
              <a:rPr lang="en-US" b="1" dirty="0"/>
              <a:t>major</a:t>
            </a:r>
          </a:p>
          <a:p>
            <a:pPr lvl="1"/>
            <a:r>
              <a:rPr lang="en-US" b="1" dirty="0"/>
              <a:t>minor</a:t>
            </a:r>
          </a:p>
          <a:p>
            <a:pPr lvl="1"/>
            <a:r>
              <a:rPr lang="en-US" b="1" dirty="0"/>
              <a:t>#blocks</a:t>
            </a:r>
          </a:p>
          <a:p>
            <a:pPr lvl="1"/>
            <a:r>
              <a:rPr lang="en-US" b="1" dirty="0"/>
              <a:t>name</a:t>
            </a:r>
          </a:p>
        </p:txBody>
      </p:sp>
    </p:spTree>
    <p:extLst>
      <p:ext uri="{BB962C8B-B14F-4D97-AF65-F5344CB8AC3E}">
        <p14:creationId xmlns:p14="http://schemas.microsoft.com/office/powerpoint/2010/main" val="21479919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4C8F31-F987-4481-A4C5-6220AE46EBC8}"/>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/proc/partitions</a:t>
            </a:r>
            <a:r>
              <a:rPr lang="en-US" dirty="0"/>
              <a:t> File (Slide 2 of 2)</a:t>
            </a:r>
          </a:p>
        </p:txBody>
      </p:sp>
      <p:sp>
        <p:nvSpPr>
          <p:cNvPr id="3" name="Slide Number Placeholder 2">
            <a:extLst>
              <a:ext uri="{FF2B5EF4-FFF2-40B4-BE49-F238E27FC236}">
                <a16:creationId xmlns:a16="http://schemas.microsoft.com/office/drawing/2014/main" id="{A4796FD4-2296-4341-A2B8-AE4C27A7422F}"/>
              </a:ext>
            </a:extLst>
          </p:cNvPr>
          <p:cNvSpPr>
            <a:spLocks noGrp="1"/>
          </p:cNvSpPr>
          <p:nvPr>
            <p:ph type="sldNum" sz="quarter" idx="4"/>
          </p:nvPr>
        </p:nvSpPr>
        <p:spPr/>
        <p:txBody>
          <a:bodyPr/>
          <a:lstStyle/>
          <a:p>
            <a:fld id="{2066355A-084C-D24E-9AD2-7E4FC41EA627}" type="slidenum">
              <a:rPr lang="en-US" smtClean="0"/>
              <a:pPr/>
              <a:t>74</a:t>
            </a:fld>
            <a:endParaRPr lang="en-US" dirty="0"/>
          </a:p>
        </p:txBody>
      </p:sp>
      <p:pic>
        <p:nvPicPr>
          <p:cNvPr id="4" name="Picture 3">
            <a:extLst>
              <a:ext uri="{FF2B5EF4-FFF2-40B4-BE49-F238E27FC236}">
                <a16:creationId xmlns:a16="http://schemas.microsoft.com/office/drawing/2014/main" id="{B419A6FB-6C8B-464A-BE61-EFF5F2B738F6}"/>
              </a:ext>
            </a:extLst>
          </p:cNvPr>
          <p:cNvPicPr>
            <a:picLocks noChangeAspect="1"/>
          </p:cNvPicPr>
          <p:nvPr/>
        </p:nvPicPr>
        <p:blipFill>
          <a:blip r:embed="rId2"/>
          <a:stretch>
            <a:fillRect/>
          </a:stretch>
        </p:blipFill>
        <p:spPr>
          <a:xfrm>
            <a:off x="1174820" y="1105418"/>
            <a:ext cx="6794361" cy="3290118"/>
          </a:xfrm>
          <a:prstGeom prst="rect">
            <a:avLst/>
          </a:prstGeom>
        </p:spPr>
      </p:pic>
    </p:spTree>
    <p:extLst>
      <p:ext uri="{BB962C8B-B14F-4D97-AF65-F5344CB8AC3E}">
        <p14:creationId xmlns:p14="http://schemas.microsoft.com/office/powerpoint/2010/main" val="1865728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lsblk</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Displays info about all block storage devices.</a:t>
            </a:r>
          </a:p>
          <a:p>
            <a:r>
              <a:rPr lang="en-US" dirty="0"/>
              <a:t>Output is in tree-like format.</a:t>
            </a:r>
          </a:p>
          <a:p>
            <a:pPr lvl="1"/>
            <a:r>
              <a:rPr lang="en-US" dirty="0"/>
              <a:t>Physical devices at top, partitions/logical volumes branch off.</a:t>
            </a:r>
          </a:p>
          <a:p>
            <a:r>
              <a:rPr lang="en-US" dirty="0"/>
              <a:t>Displays names, major/minor numbers, type, mount point.</a:t>
            </a:r>
          </a:p>
        </p:txBody>
      </p:sp>
    </p:spTree>
    <p:extLst>
      <p:ext uri="{BB962C8B-B14F-4D97-AF65-F5344CB8AC3E}">
        <p14:creationId xmlns:p14="http://schemas.microsoft.com/office/powerpoint/2010/main" val="1874579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159EA4-5972-430B-8CAD-92B43E60E4E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lsblk</a:t>
            </a:r>
            <a:r>
              <a:rPr lang="en-US" dirty="0"/>
              <a:t> Command (Slide 2 of 2)</a:t>
            </a:r>
          </a:p>
        </p:txBody>
      </p:sp>
      <p:sp>
        <p:nvSpPr>
          <p:cNvPr id="3" name="Slide Number Placeholder 2">
            <a:extLst>
              <a:ext uri="{FF2B5EF4-FFF2-40B4-BE49-F238E27FC236}">
                <a16:creationId xmlns:a16="http://schemas.microsoft.com/office/drawing/2014/main" id="{0917F60A-6260-4EEF-97AF-69FC941E3112}"/>
              </a:ext>
            </a:extLst>
          </p:cNvPr>
          <p:cNvSpPr>
            <a:spLocks noGrp="1"/>
          </p:cNvSpPr>
          <p:nvPr>
            <p:ph type="sldNum" sz="quarter" idx="4"/>
          </p:nvPr>
        </p:nvSpPr>
        <p:spPr/>
        <p:txBody>
          <a:bodyPr/>
          <a:lstStyle/>
          <a:p>
            <a:fld id="{2066355A-084C-D24E-9AD2-7E4FC41EA627}" type="slidenum">
              <a:rPr lang="en-US" smtClean="0"/>
              <a:pPr/>
              <a:t>76</a:t>
            </a:fld>
            <a:endParaRPr lang="en-US" dirty="0"/>
          </a:p>
        </p:txBody>
      </p:sp>
      <p:pic>
        <p:nvPicPr>
          <p:cNvPr id="4" name="Picture 3">
            <a:extLst>
              <a:ext uri="{FF2B5EF4-FFF2-40B4-BE49-F238E27FC236}">
                <a16:creationId xmlns:a16="http://schemas.microsoft.com/office/drawing/2014/main" id="{44BA9B00-EB75-4C8D-B3C9-7A6431B5BEA5}"/>
              </a:ext>
            </a:extLst>
          </p:cNvPr>
          <p:cNvPicPr>
            <a:picLocks noChangeAspect="1"/>
          </p:cNvPicPr>
          <p:nvPr/>
        </p:nvPicPr>
        <p:blipFill>
          <a:blip r:embed="rId2"/>
          <a:stretch>
            <a:fillRect/>
          </a:stretch>
        </p:blipFill>
        <p:spPr>
          <a:xfrm>
            <a:off x="1222046" y="946783"/>
            <a:ext cx="6699909" cy="3695102"/>
          </a:xfrm>
          <a:prstGeom prst="rect">
            <a:avLst/>
          </a:prstGeom>
        </p:spPr>
      </p:pic>
    </p:spTree>
    <p:extLst>
      <p:ext uri="{BB962C8B-B14F-4D97-AF65-F5344CB8AC3E}">
        <p14:creationId xmlns:p14="http://schemas.microsoft.com/office/powerpoint/2010/main" val="3850387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blkid</a:t>
            </a:r>
            <a:r>
              <a:rPr lang="en-US" dirty="0"/>
              <a:t> Command</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Similar to </a:t>
            </a:r>
            <a:r>
              <a:rPr lang="en-US" dirty="0">
                <a:latin typeface="Cutive Mono" panose="020B0604020202020204" charset="0"/>
                <a:ea typeface="Roboto Mono" panose="020B0604020202020204" charset="0"/>
              </a:rPr>
              <a:t>lsblk</a:t>
            </a:r>
            <a:r>
              <a:rPr lang="en-US" dirty="0">
                <a:ea typeface="Roboto Mono" panose="020B0604020202020204" charset="0"/>
              </a:rPr>
              <a:t> command.</a:t>
            </a:r>
            <a:endParaRPr lang="en-US" dirty="0">
              <a:latin typeface="Cutive Mono" panose="020B0604020202020204" charset="0"/>
              <a:ea typeface="Roboto Mono" panose="020B0604020202020204" charset="0"/>
            </a:endParaRPr>
          </a:p>
          <a:p>
            <a:r>
              <a:rPr lang="en-US" dirty="0"/>
              <a:t>Prints block device info in flat format.</a:t>
            </a:r>
          </a:p>
          <a:p>
            <a:r>
              <a:rPr lang="en-US" dirty="0"/>
              <a:t>Includes additional info like UUIDs and file system types.</a:t>
            </a:r>
          </a:p>
          <a:p>
            <a:r>
              <a:rPr lang="en-US" dirty="0"/>
              <a:t>Using </a:t>
            </a:r>
            <a:r>
              <a:rPr lang="en-US" dirty="0">
                <a:latin typeface="Cutive Mono" panose="020B0604020202020204" charset="0"/>
                <a:ea typeface="Roboto Mono" panose="020B0604020202020204" charset="0"/>
              </a:rPr>
              <a:t>lsblk -f</a:t>
            </a:r>
            <a:r>
              <a:rPr lang="en-US" dirty="0"/>
              <a:t> is preferable.</a:t>
            </a:r>
          </a:p>
        </p:txBody>
      </p:sp>
    </p:spTree>
    <p:extLst>
      <p:ext uri="{BB962C8B-B14F-4D97-AF65-F5344CB8AC3E}">
        <p14:creationId xmlns:p14="http://schemas.microsoft.com/office/powerpoint/2010/main" val="3608886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cs typeface="Courier New" panose="02070309020205020404" pitchFamily="49" charset="0"/>
              </a:rPr>
              <a:t>ext</a:t>
            </a:r>
            <a:r>
              <a:rPr lang="en-US" dirty="0"/>
              <a:t> Tools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Some tools are designed to work with specific file system types.</a:t>
            </a:r>
          </a:p>
          <a:p>
            <a:r>
              <a:rPr lang="en-US" dirty="0"/>
              <a:t>Several tools can work with ext2/3/4:</a:t>
            </a:r>
          </a:p>
          <a:p>
            <a:pPr lvl="1"/>
            <a:r>
              <a:rPr lang="en-US" dirty="0">
                <a:latin typeface="Cutive Mono" panose="020B0604020202020204" charset="0"/>
                <a:ea typeface="Roboto Mono" panose="020B0604020202020204" charset="0"/>
              </a:rPr>
              <a:t>e2fsck</a:t>
            </a:r>
          </a:p>
          <a:p>
            <a:pPr lvl="1"/>
            <a:r>
              <a:rPr lang="en-US" dirty="0">
                <a:latin typeface="Cutive Mono" panose="020B0604020202020204" charset="0"/>
                <a:ea typeface="Roboto Mono" panose="020B0604020202020204" charset="0"/>
              </a:rPr>
              <a:t>resize2fs</a:t>
            </a:r>
          </a:p>
          <a:p>
            <a:pPr lvl="1"/>
            <a:r>
              <a:rPr lang="en-US" dirty="0">
                <a:latin typeface="Cutive Mono" panose="020B0604020202020204" charset="0"/>
                <a:ea typeface="Roboto Mono" panose="020B0604020202020204" charset="0"/>
              </a:rPr>
              <a:t>tune2fs</a:t>
            </a:r>
          </a:p>
          <a:p>
            <a:pPr lvl="1"/>
            <a:r>
              <a:rPr lang="en-US" dirty="0">
                <a:latin typeface="Cutive Mono" panose="020B0604020202020204" charset="0"/>
                <a:ea typeface="Roboto Mono" panose="020B0604020202020204" charset="0"/>
              </a:rPr>
              <a:t>dumpe2fs</a:t>
            </a:r>
          </a:p>
        </p:txBody>
      </p:sp>
    </p:spTree>
    <p:extLst>
      <p:ext uri="{BB962C8B-B14F-4D97-AF65-F5344CB8AC3E}">
        <p14:creationId xmlns:p14="http://schemas.microsoft.com/office/powerpoint/2010/main" val="3402895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fsck</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79</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Checks integrity of file system.</a:t>
            </a:r>
          </a:p>
          <a:p>
            <a:r>
              <a:rPr lang="en-US" dirty="0"/>
              <a:t>Integrity refers to correctness and validity of file system.</a:t>
            </a:r>
          </a:p>
          <a:p>
            <a:r>
              <a:rPr lang="en-US" dirty="0"/>
              <a:t>Most systems run </a:t>
            </a:r>
            <a:r>
              <a:rPr lang="en-US" dirty="0">
                <a:latin typeface="Cutive Mono" panose="020B0604020202020204" charset="0"/>
                <a:ea typeface="Roboto Mono" panose="020B0604020202020204" charset="0"/>
              </a:rPr>
              <a:t>fsck</a:t>
            </a:r>
            <a:r>
              <a:rPr lang="en-US" dirty="0"/>
              <a:t> at boot.</a:t>
            </a:r>
          </a:p>
          <a:p>
            <a:r>
              <a:rPr lang="en-US" dirty="0"/>
              <a:t>Errors usually caused by power/hardware failures or improper shutdown.</a:t>
            </a:r>
          </a:p>
          <a:p>
            <a:r>
              <a:rPr lang="en-US" dirty="0"/>
              <a:t>Unmount file system before using </a:t>
            </a:r>
            <a:r>
              <a:rPr lang="en-US" dirty="0">
                <a:latin typeface="Cutive Mono" panose="020B0604020202020204" charset="0"/>
                <a:ea typeface="Roboto Mono" panose="020B0604020202020204" charset="0"/>
              </a:rPr>
              <a:t>fsck</a:t>
            </a:r>
            <a:r>
              <a:rPr lang="en-US" dirty="0"/>
              <a:t> to prevent damage.</a:t>
            </a:r>
          </a:p>
        </p:txBody>
      </p:sp>
    </p:spTree>
    <p:extLst>
      <p:ext uri="{BB962C8B-B14F-4D97-AF65-F5344CB8AC3E}">
        <p14:creationId xmlns:p14="http://schemas.microsoft.com/office/powerpoint/2010/main" val="259626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Journaling</a:t>
            </a:r>
          </a:p>
        </p:txBody>
      </p:sp>
      <p:sp>
        <p:nvSpPr>
          <p:cNvPr id="6" name="Text Placeholder 5">
            <a:extLst>
              <a:ext uri="{FF2B5EF4-FFF2-40B4-BE49-F238E27FC236}">
                <a16:creationId xmlns:a16="http://schemas.microsoft.com/office/drawing/2014/main" id="{66096CC3-A41F-4FC8-B880-64BF73625255}"/>
              </a:ext>
            </a:extLst>
          </p:cNvPr>
          <p:cNvSpPr>
            <a:spLocks noGrp="1"/>
          </p:cNvSpPr>
          <p:nvPr>
            <p:ph type="body" sz="quarter" idx="13"/>
          </p:nvPr>
        </p:nvSpPr>
        <p:spPr/>
        <p:txBody>
          <a:bodyPr/>
          <a:lstStyle/>
          <a:p>
            <a:r>
              <a:rPr lang="en-US" sz="1600" dirty="0"/>
              <a:t>A method by which a file system records changes that have not yet been made to the file system itself in an object called a journal.</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5" name="Content Placeholder 4">
            <a:extLst>
              <a:ext uri="{FF2B5EF4-FFF2-40B4-BE49-F238E27FC236}">
                <a16:creationId xmlns:a16="http://schemas.microsoft.com/office/drawing/2014/main" id="{39383DE4-E1CE-44FC-92CB-36F1F2520AC5}"/>
              </a:ext>
            </a:extLst>
          </p:cNvPr>
          <p:cNvSpPr>
            <a:spLocks noGrp="1"/>
          </p:cNvSpPr>
          <p:nvPr>
            <p:ph idx="1"/>
          </p:nvPr>
        </p:nvSpPr>
        <p:spPr/>
        <p:txBody>
          <a:bodyPr/>
          <a:lstStyle/>
          <a:p>
            <a:r>
              <a:rPr lang="en-US" dirty="0"/>
              <a:t>File system can quickly recover after an interruption.</a:t>
            </a:r>
          </a:p>
          <a:p>
            <a:r>
              <a:rPr lang="en-US" dirty="0"/>
              <a:t>System references pending changes in journal to resume where it left off.</a:t>
            </a:r>
          </a:p>
          <a:p>
            <a:r>
              <a:rPr lang="en-US" dirty="0"/>
              <a:t>Process:</a:t>
            </a:r>
          </a:p>
          <a:p>
            <a:pPr marL="685800" lvl="1" indent="-342900">
              <a:buFont typeface="+mj-lt"/>
              <a:buAutoNum type="arabicPeriod"/>
            </a:pPr>
            <a:r>
              <a:rPr lang="en-US" dirty="0"/>
              <a:t>Journal describes all changes that must be made.</a:t>
            </a:r>
          </a:p>
          <a:p>
            <a:pPr marL="685800" lvl="1" indent="-342900">
              <a:buFont typeface="+mj-lt"/>
              <a:buAutoNum type="arabicPeriod"/>
            </a:pPr>
            <a:r>
              <a:rPr lang="en-US" dirty="0"/>
              <a:t>Background process makes each change when it is written to journal.</a:t>
            </a:r>
          </a:p>
          <a:p>
            <a:pPr marL="685800" lvl="1" indent="-342900">
              <a:buFont typeface="+mj-lt"/>
              <a:buAutoNum type="arabicPeriod"/>
            </a:pPr>
            <a:r>
              <a:rPr lang="en-US" dirty="0"/>
              <a:t>On system shutdown, pending changes are performed on reboot.</a:t>
            </a:r>
          </a:p>
          <a:p>
            <a:pPr marL="685800" lvl="1" indent="-342900">
              <a:buFont typeface="+mj-lt"/>
              <a:buAutoNum type="arabicPeriod"/>
            </a:pPr>
            <a:r>
              <a:rPr lang="en-US" dirty="0"/>
              <a:t>Incomplete entries in journal are discarded.</a:t>
            </a:r>
          </a:p>
        </p:txBody>
      </p:sp>
    </p:spTree>
    <p:extLst>
      <p:ext uri="{BB962C8B-B14F-4D97-AF65-F5344CB8AC3E}">
        <p14:creationId xmlns:p14="http://schemas.microsoft.com/office/powerpoint/2010/main" val="962762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416995-8E8F-4CBC-A2D7-4FFB8952A266}"/>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fsck</a:t>
            </a:r>
            <a:r>
              <a:rPr lang="en-US" dirty="0"/>
              <a:t> Command (Slide 2 of 2)</a:t>
            </a:r>
          </a:p>
        </p:txBody>
      </p:sp>
      <p:sp>
        <p:nvSpPr>
          <p:cNvPr id="3" name="Slide Number Placeholder 2">
            <a:extLst>
              <a:ext uri="{FF2B5EF4-FFF2-40B4-BE49-F238E27FC236}">
                <a16:creationId xmlns:a16="http://schemas.microsoft.com/office/drawing/2014/main" id="{371A829D-27DD-4D4D-8D69-2DFA42F591E1}"/>
              </a:ext>
            </a:extLst>
          </p:cNvPr>
          <p:cNvSpPr>
            <a:spLocks noGrp="1"/>
          </p:cNvSpPr>
          <p:nvPr>
            <p:ph type="sldNum" sz="quarter" idx="4"/>
          </p:nvPr>
        </p:nvSpPr>
        <p:spPr/>
        <p:txBody>
          <a:bodyPr/>
          <a:lstStyle/>
          <a:p>
            <a:fld id="{2066355A-084C-D24E-9AD2-7E4FC41EA627}" type="slidenum">
              <a:rPr lang="en-US" smtClean="0"/>
              <a:pPr/>
              <a:t>80</a:t>
            </a:fld>
            <a:endParaRPr lang="en-US" dirty="0"/>
          </a:p>
        </p:txBody>
      </p:sp>
      <p:pic>
        <p:nvPicPr>
          <p:cNvPr id="4" name="Picture 3">
            <a:extLst>
              <a:ext uri="{FF2B5EF4-FFF2-40B4-BE49-F238E27FC236}">
                <a16:creationId xmlns:a16="http://schemas.microsoft.com/office/drawing/2014/main" id="{343A3574-735E-4169-9631-89FB60810B9D}"/>
              </a:ext>
            </a:extLst>
          </p:cNvPr>
          <p:cNvPicPr>
            <a:picLocks noChangeAspect="1"/>
          </p:cNvPicPr>
          <p:nvPr/>
        </p:nvPicPr>
        <p:blipFill>
          <a:blip r:embed="rId2"/>
          <a:stretch>
            <a:fillRect/>
          </a:stretch>
        </p:blipFill>
        <p:spPr>
          <a:xfrm>
            <a:off x="1224343" y="708660"/>
            <a:ext cx="6695315" cy="3696626"/>
          </a:xfrm>
          <a:prstGeom prst="rect">
            <a:avLst/>
          </a:prstGeom>
        </p:spPr>
      </p:pic>
    </p:spTree>
    <p:extLst>
      <p:ext uri="{BB962C8B-B14F-4D97-AF65-F5344CB8AC3E}">
        <p14:creationId xmlns:p14="http://schemas.microsoft.com/office/powerpoint/2010/main" val="3998959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resize2fs</a:t>
            </a:r>
            <a:r>
              <a:rPr lang="en-US" dirty="0"/>
              <a:t> Command</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81</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Enlarges or shrinks ext2/3/4 file system.</a:t>
            </a:r>
          </a:p>
          <a:p>
            <a:r>
              <a:rPr lang="en-US" dirty="0"/>
              <a:t>Must unmount file system to shrink it.</a:t>
            </a:r>
          </a:p>
          <a:p>
            <a:r>
              <a:rPr lang="en-US" dirty="0"/>
              <a:t>You can specify desired size of file system.</a:t>
            </a:r>
          </a:p>
          <a:p>
            <a:pPr lvl="1"/>
            <a:r>
              <a:rPr lang="en-US" dirty="0"/>
              <a:t>If you don't, it gets resized to size of partition.</a:t>
            </a:r>
          </a:p>
          <a:p>
            <a:r>
              <a:rPr lang="en-US" i="1" dirty="0"/>
              <a:t>Does not</a:t>
            </a:r>
            <a:r>
              <a:rPr lang="en-US" dirty="0"/>
              <a:t> resize partitions, only file systems.</a:t>
            </a:r>
          </a:p>
          <a:p>
            <a:pPr lvl="1"/>
            <a:r>
              <a:rPr lang="en-US" dirty="0"/>
              <a:t>Use </a:t>
            </a:r>
            <a:r>
              <a:rPr lang="en-US" dirty="0">
                <a:latin typeface="Cutive Mono" panose="020B0604020202020204" charset="0"/>
                <a:ea typeface="Roboto Mono" panose="020B0604020202020204" charset="0"/>
              </a:rPr>
              <a:t>fdisk</a:t>
            </a:r>
            <a:r>
              <a:rPr lang="en-US" dirty="0"/>
              <a:t> or LVM tools to expand size of partition/volume first.</a:t>
            </a:r>
          </a:p>
        </p:txBody>
      </p:sp>
    </p:spTree>
    <p:extLst>
      <p:ext uri="{BB962C8B-B14F-4D97-AF65-F5344CB8AC3E}">
        <p14:creationId xmlns:p14="http://schemas.microsoft.com/office/powerpoint/2010/main" val="23157976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tune2fs</a:t>
            </a:r>
            <a:r>
              <a:rPr lang="en-US" dirty="0"/>
              <a:t> Command</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Configures tunable parameters on ext2/3/4 file systems.</a:t>
            </a:r>
          </a:p>
          <a:p>
            <a:r>
              <a:rPr lang="en-US" dirty="0"/>
              <a:t>Tunable parameters enable you to:</a:t>
            </a:r>
          </a:p>
          <a:p>
            <a:pPr lvl="1"/>
            <a:r>
              <a:rPr lang="en-US" dirty="0"/>
              <a:t>Remove reserved blocks.</a:t>
            </a:r>
          </a:p>
          <a:p>
            <a:pPr lvl="1"/>
            <a:r>
              <a:rPr lang="en-US" dirty="0"/>
              <a:t>Alter reserved block count.</a:t>
            </a:r>
          </a:p>
          <a:p>
            <a:pPr lvl="1"/>
            <a:r>
              <a:rPr lang="en-US" dirty="0"/>
              <a:t>Specify number of mounts between checks.</a:t>
            </a:r>
          </a:p>
          <a:p>
            <a:pPr lvl="1"/>
            <a:r>
              <a:rPr lang="en-US" dirty="0"/>
              <a:t>Specify time interval between checks.</a:t>
            </a:r>
          </a:p>
          <a:p>
            <a:pPr lvl="1"/>
            <a:r>
              <a:rPr lang="en-US" dirty="0"/>
              <a:t>And more.</a:t>
            </a:r>
          </a:p>
          <a:p>
            <a:r>
              <a:rPr lang="en-US" dirty="0"/>
              <a:t>You can also use </a:t>
            </a:r>
            <a:r>
              <a:rPr lang="en-US" dirty="0">
                <a:latin typeface="Cutive Mono" panose="020B0604020202020204" charset="0"/>
                <a:ea typeface="Roboto Mono" panose="020B0604020202020204" charset="0"/>
              </a:rPr>
              <a:t>tune2fs</a:t>
            </a:r>
            <a:r>
              <a:rPr lang="en-US" dirty="0"/>
              <a:t> to add a journal to ext2/3 file systems.</a:t>
            </a:r>
          </a:p>
        </p:txBody>
      </p:sp>
    </p:spTree>
    <p:extLst>
      <p:ext uri="{BB962C8B-B14F-4D97-AF65-F5344CB8AC3E}">
        <p14:creationId xmlns:p14="http://schemas.microsoft.com/office/powerpoint/2010/main" val="1870561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dumpe2fs</a:t>
            </a:r>
            <a:r>
              <a:rPr lang="en-US" dirty="0"/>
              <a:t> Command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83</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Used to dump ext2/3/4 file system info.</a:t>
            </a:r>
          </a:p>
          <a:p>
            <a:r>
              <a:rPr lang="en-US" dirty="0"/>
              <a:t>Prints superblock and block group info for device.</a:t>
            </a:r>
          </a:p>
          <a:p>
            <a:r>
              <a:rPr lang="en-US" dirty="0"/>
              <a:t>Useful when troubleshooting faulty file system.</a:t>
            </a:r>
          </a:p>
        </p:txBody>
      </p:sp>
    </p:spTree>
    <p:extLst>
      <p:ext uri="{BB962C8B-B14F-4D97-AF65-F5344CB8AC3E}">
        <p14:creationId xmlns:p14="http://schemas.microsoft.com/office/powerpoint/2010/main" val="1036853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7BD6D9-7F29-431C-9DD8-437009368989}"/>
              </a:ext>
            </a:extLst>
          </p:cNvPr>
          <p:cNvSpPr>
            <a:spLocks noGrp="1"/>
          </p:cNvSpPr>
          <p:nvPr>
            <p:ph type="title"/>
          </p:nvPr>
        </p:nvSpPr>
        <p:spPr/>
        <p:txBody>
          <a:bodyPr/>
          <a:lstStyle/>
          <a:p>
            <a:r>
              <a:rPr lang="en-US" dirty="0"/>
              <a:t>The </a:t>
            </a:r>
            <a:r>
              <a:rPr lang="en-US" dirty="0">
                <a:latin typeface="Cutive Mono" panose="020B0604020202020204" charset="0"/>
                <a:ea typeface="Roboto Mono" panose="020B0604020202020204" charset="0"/>
                <a:cs typeface="Courier New" panose="02070309020205020404" pitchFamily="49" charset="0"/>
              </a:rPr>
              <a:t>dumpe2fs</a:t>
            </a:r>
            <a:r>
              <a:rPr lang="en-US" dirty="0"/>
              <a:t> Command (Slide 2 of 2)</a:t>
            </a:r>
          </a:p>
        </p:txBody>
      </p:sp>
      <p:sp>
        <p:nvSpPr>
          <p:cNvPr id="3" name="Slide Number Placeholder 2">
            <a:extLst>
              <a:ext uri="{FF2B5EF4-FFF2-40B4-BE49-F238E27FC236}">
                <a16:creationId xmlns:a16="http://schemas.microsoft.com/office/drawing/2014/main" id="{33E335C0-C5D1-4D98-8583-71F9F11DA710}"/>
              </a:ext>
            </a:extLst>
          </p:cNvPr>
          <p:cNvSpPr>
            <a:spLocks noGrp="1"/>
          </p:cNvSpPr>
          <p:nvPr>
            <p:ph type="sldNum" sz="quarter" idx="4"/>
          </p:nvPr>
        </p:nvSpPr>
        <p:spPr/>
        <p:txBody>
          <a:bodyPr/>
          <a:lstStyle/>
          <a:p>
            <a:fld id="{2066355A-084C-D24E-9AD2-7E4FC41EA627}" type="slidenum">
              <a:rPr lang="en-US" smtClean="0"/>
              <a:pPr/>
              <a:t>84</a:t>
            </a:fld>
            <a:endParaRPr lang="en-US" dirty="0"/>
          </a:p>
        </p:txBody>
      </p:sp>
      <p:pic>
        <p:nvPicPr>
          <p:cNvPr id="4" name="Picture 3">
            <a:extLst>
              <a:ext uri="{FF2B5EF4-FFF2-40B4-BE49-F238E27FC236}">
                <a16:creationId xmlns:a16="http://schemas.microsoft.com/office/drawing/2014/main" id="{E759D4BB-586D-49EF-94E0-F0A09968DF08}"/>
              </a:ext>
            </a:extLst>
          </p:cNvPr>
          <p:cNvPicPr>
            <a:picLocks noChangeAspect="1"/>
          </p:cNvPicPr>
          <p:nvPr/>
        </p:nvPicPr>
        <p:blipFill>
          <a:blip r:embed="rId2"/>
          <a:stretch>
            <a:fillRect/>
          </a:stretch>
        </p:blipFill>
        <p:spPr>
          <a:xfrm>
            <a:off x="1343471" y="789210"/>
            <a:ext cx="6457059" cy="3565080"/>
          </a:xfrm>
          <a:prstGeom prst="rect">
            <a:avLst/>
          </a:prstGeom>
        </p:spPr>
      </p:pic>
    </p:spTree>
    <p:extLst>
      <p:ext uri="{BB962C8B-B14F-4D97-AF65-F5344CB8AC3E}">
        <p14:creationId xmlns:p14="http://schemas.microsoft.com/office/powerpoint/2010/main" val="1790240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cs typeface="Courier New" panose="02070309020205020404" pitchFamily="49" charset="0"/>
              </a:rPr>
              <a:t>XFS</a:t>
            </a:r>
            <a:r>
              <a:rPr lang="en-US" dirty="0"/>
              <a:t> Tools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85</a:t>
            </a:fld>
            <a:endParaRPr lang="en-US" dirty="0"/>
          </a:p>
        </p:txBody>
      </p:sp>
      <p:graphicFrame>
        <p:nvGraphicFramePr>
          <p:cNvPr id="5" name="Group 23">
            <a:extLst>
              <a:ext uri="{FF2B5EF4-FFF2-40B4-BE49-F238E27FC236}">
                <a16:creationId xmlns:a16="http://schemas.microsoft.com/office/drawing/2014/main" id="{9CAF7AF4-6442-4D62-ADE4-C7E416F60DFB}"/>
              </a:ext>
            </a:extLst>
          </p:cNvPr>
          <p:cNvGraphicFramePr>
            <a:graphicFrameLocks noGrp="1"/>
          </p:cNvGraphicFramePr>
          <p:nvPr>
            <p:extLst>
              <p:ext uri="{D42A27DB-BD31-4B8C-83A1-F6EECF244321}">
                <p14:modId xmlns:p14="http://schemas.microsoft.com/office/powerpoint/2010/main" val="2997599480"/>
              </p:ext>
            </p:extLst>
          </p:nvPr>
        </p:nvGraphicFramePr>
        <p:xfrm>
          <a:off x="1783323" y="1033410"/>
          <a:ext cx="5577354" cy="3287032"/>
        </p:xfrm>
        <a:graphic>
          <a:graphicData uri="http://schemas.openxmlformats.org/drawingml/2006/table">
            <a:tbl>
              <a:tblPr/>
              <a:tblGrid>
                <a:gridCol w="1291597">
                  <a:extLst>
                    <a:ext uri="{9D8B030D-6E8A-4147-A177-3AD203B41FA5}">
                      <a16:colId xmlns:a16="http://schemas.microsoft.com/office/drawing/2014/main" val="20000"/>
                    </a:ext>
                  </a:extLst>
                </a:gridCol>
                <a:gridCol w="4285757">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Display details about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7753813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xfs_admin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Change parameters of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54342237"/>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xfs_metadump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Copy superblock metadata of file system to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28135874"/>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xfs_growfs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Expand file system to fill drive size.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881575"/>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xfs_copy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Copy contents of file system to another location.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26894618"/>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xfs_repair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Repair and recover corrupt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1739738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xfs_db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Debug file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34152889"/>
                  </a:ext>
                </a:extLst>
              </a:tr>
            </a:tbl>
          </a:graphicData>
        </a:graphic>
      </p:graphicFrame>
    </p:spTree>
    <p:extLst>
      <p:ext uri="{BB962C8B-B14F-4D97-AF65-F5344CB8AC3E}">
        <p14:creationId xmlns:p14="http://schemas.microsoft.com/office/powerpoint/2010/main" val="1436871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E3C0CA-EA1C-4C5D-9DF5-A6E3B98BB75A}"/>
              </a:ext>
            </a:extLst>
          </p:cNvPr>
          <p:cNvSpPr>
            <a:spLocks noGrp="1"/>
          </p:cNvSpPr>
          <p:nvPr>
            <p:ph type="body" sz="quarter" idx="13"/>
          </p:nvPr>
        </p:nvSpPr>
        <p:spPr/>
        <p:txBody>
          <a:bodyPr/>
          <a:lstStyle/>
          <a:p>
            <a:r>
              <a:rPr lang="en-US" dirty="0"/>
              <a:t>Discussing Managing File Systems</a:t>
            </a:r>
          </a:p>
        </p:txBody>
      </p:sp>
      <p:sp>
        <p:nvSpPr>
          <p:cNvPr id="3" name="Slide Number Placeholder 2">
            <a:extLst>
              <a:ext uri="{FF2B5EF4-FFF2-40B4-BE49-F238E27FC236}">
                <a16:creationId xmlns:a16="http://schemas.microsoft.com/office/drawing/2014/main" id="{3AA6A730-47B5-44B5-9A57-1836F9F4ABB2}"/>
              </a:ext>
            </a:extLst>
          </p:cNvPr>
          <p:cNvSpPr>
            <a:spLocks noGrp="1"/>
          </p:cNvSpPr>
          <p:nvPr>
            <p:ph type="sldNum" sz="quarter" idx="4"/>
          </p:nvPr>
        </p:nvSpPr>
        <p:spPr/>
        <p:txBody>
          <a:bodyPr/>
          <a:lstStyle/>
          <a:p>
            <a:fld id="{2066355A-084C-D24E-9AD2-7E4FC41EA627}" type="slidenum">
              <a:rPr lang="en-US" smtClean="0"/>
              <a:pPr/>
              <a:t>86</a:t>
            </a:fld>
            <a:endParaRPr lang="en-US" dirty="0"/>
          </a:p>
        </p:txBody>
      </p:sp>
    </p:spTree>
    <p:extLst>
      <p:ext uri="{BB962C8B-B14F-4D97-AF65-F5344CB8AC3E}">
        <p14:creationId xmlns:p14="http://schemas.microsoft.com/office/powerpoint/2010/main" val="2509599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C93C-33E4-1549-8411-6AACFD685CD7}"/>
              </a:ext>
            </a:extLst>
          </p:cNvPr>
          <p:cNvSpPr>
            <a:spLocks noGrp="1"/>
          </p:cNvSpPr>
          <p:nvPr>
            <p:ph idx="1"/>
          </p:nvPr>
        </p:nvSpPr>
        <p:spPr/>
        <p:txBody>
          <a:bodyPr/>
          <a:lstStyle/>
          <a:p>
            <a:r>
              <a:rPr lang="en-US" b="1" dirty="0"/>
              <a:t>What are the steps required to grow the file system /dev/data/datastore1 from its current 200 GB size to 400 GB?</a:t>
            </a:r>
          </a:p>
          <a:p>
            <a:endParaRPr lang="en-US" b="1" dirty="0"/>
          </a:p>
          <a:p>
            <a:r>
              <a:rPr lang="en-US" b="1" dirty="0"/>
              <a:t>ANSWER:</a:t>
            </a:r>
          </a:p>
          <a:p>
            <a:pPr lvl="1"/>
            <a:r>
              <a:rPr lang="en-US" dirty="0"/>
              <a:t>1) </a:t>
            </a:r>
            <a:r>
              <a:rPr lang="en-US" dirty="0" err="1"/>
              <a:t>sudo</a:t>
            </a:r>
            <a:r>
              <a:rPr lang="en-US" dirty="0"/>
              <a:t> </a:t>
            </a:r>
            <a:r>
              <a:rPr lang="en-US" dirty="0" err="1"/>
              <a:t>umount</a:t>
            </a:r>
            <a:r>
              <a:rPr lang="en-US" dirty="0"/>
              <a:t> /dev/data/datastore1 2) </a:t>
            </a:r>
            <a:r>
              <a:rPr lang="en-US" dirty="0" err="1"/>
              <a:t>sudo</a:t>
            </a:r>
            <a:r>
              <a:rPr lang="en-US" dirty="0"/>
              <a:t> e2fsck -f /dev/data/datastore1 3) </a:t>
            </a:r>
            <a:r>
              <a:rPr lang="en-US" dirty="0" err="1"/>
              <a:t>sudo</a:t>
            </a:r>
            <a:r>
              <a:rPr lang="en-US" dirty="0"/>
              <a:t> </a:t>
            </a:r>
            <a:r>
              <a:rPr lang="en-US" dirty="0" err="1"/>
              <a:t>lvextend</a:t>
            </a:r>
            <a:r>
              <a:rPr lang="en-US" dirty="0"/>
              <a:t> -L400G /dev/data/datastore1 4) </a:t>
            </a:r>
            <a:r>
              <a:rPr lang="en-US" dirty="0" err="1"/>
              <a:t>sudo</a:t>
            </a:r>
            <a:r>
              <a:rPr lang="en-US" dirty="0"/>
              <a:t> </a:t>
            </a:r>
            <a:r>
              <a:rPr lang="en-US" dirty="0" err="1"/>
              <a:t>resizefs</a:t>
            </a:r>
            <a:r>
              <a:rPr lang="en-US" dirty="0"/>
              <a:t> /dev/data/datastore1 5) </a:t>
            </a:r>
            <a:r>
              <a:rPr lang="en-US" dirty="0" err="1"/>
              <a:t>sudo</a:t>
            </a:r>
            <a:r>
              <a:rPr lang="en-US" dirty="0"/>
              <a:t> mount /dev/data/datastore1 /data1</a:t>
            </a:r>
          </a:p>
        </p:txBody>
      </p:sp>
      <p:sp>
        <p:nvSpPr>
          <p:cNvPr id="3" name="Title 2">
            <a:extLst>
              <a:ext uri="{FF2B5EF4-FFF2-40B4-BE49-F238E27FC236}">
                <a16:creationId xmlns:a16="http://schemas.microsoft.com/office/drawing/2014/main" id="{996DA62E-D913-C849-9D2B-E6923881A8A8}"/>
              </a:ext>
            </a:extLst>
          </p:cNvPr>
          <p:cNvSpPr>
            <a:spLocks noGrp="1"/>
          </p:cNvSpPr>
          <p:nvPr>
            <p:ph type="title"/>
          </p:nvPr>
        </p:nvSpPr>
        <p:spPr/>
        <p:txBody>
          <a:bodyPr/>
          <a:lstStyle/>
          <a:p>
            <a:r>
              <a:rPr lang="en-US" dirty="0"/>
              <a:t>Activity 4-7: Discussing Managing File Systems</a:t>
            </a:r>
          </a:p>
        </p:txBody>
      </p:sp>
      <p:sp>
        <p:nvSpPr>
          <p:cNvPr id="4" name="Slide Number Placeholder 3">
            <a:extLst>
              <a:ext uri="{FF2B5EF4-FFF2-40B4-BE49-F238E27FC236}">
                <a16:creationId xmlns:a16="http://schemas.microsoft.com/office/drawing/2014/main" id="{2300B5DF-741C-304B-9452-7D382E9D4178}"/>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Tree>
    <p:extLst>
      <p:ext uri="{BB962C8B-B14F-4D97-AF65-F5344CB8AC3E}">
        <p14:creationId xmlns:p14="http://schemas.microsoft.com/office/powerpoint/2010/main" val="275142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C93C-33E4-1549-8411-6AACFD685CD7}"/>
              </a:ext>
            </a:extLst>
          </p:cNvPr>
          <p:cNvSpPr>
            <a:spLocks noGrp="1"/>
          </p:cNvSpPr>
          <p:nvPr>
            <p:ph idx="1"/>
          </p:nvPr>
        </p:nvSpPr>
        <p:spPr/>
        <p:txBody>
          <a:bodyPr/>
          <a:lstStyle/>
          <a:p>
            <a:r>
              <a:rPr lang="en-US" b="1" dirty="0"/>
              <a:t>Why should you have to unmount a file system prior to performing an </a:t>
            </a:r>
            <a:r>
              <a:rPr lang="en-US" b="1" dirty="0" err="1"/>
              <a:t>fsck</a:t>
            </a:r>
            <a:r>
              <a:rPr lang="en-US" b="1" dirty="0"/>
              <a:t> on it?</a:t>
            </a:r>
          </a:p>
          <a:p>
            <a:endParaRPr lang="en-US" b="1" dirty="0"/>
          </a:p>
          <a:p>
            <a:r>
              <a:rPr lang="en-US" b="1" dirty="0"/>
              <a:t>ANSWER:</a:t>
            </a:r>
          </a:p>
          <a:p>
            <a:pPr lvl="1"/>
            <a:r>
              <a:rPr lang="en-US" dirty="0"/>
              <a:t>You should unmount the file system to prevent damage such as file corruption.</a:t>
            </a:r>
          </a:p>
          <a:p>
            <a:endParaRPr lang="en-US" dirty="0"/>
          </a:p>
        </p:txBody>
      </p:sp>
      <p:sp>
        <p:nvSpPr>
          <p:cNvPr id="3" name="Title 2">
            <a:extLst>
              <a:ext uri="{FF2B5EF4-FFF2-40B4-BE49-F238E27FC236}">
                <a16:creationId xmlns:a16="http://schemas.microsoft.com/office/drawing/2014/main" id="{996DA62E-D913-C849-9D2B-E6923881A8A8}"/>
              </a:ext>
            </a:extLst>
          </p:cNvPr>
          <p:cNvSpPr>
            <a:spLocks noGrp="1"/>
          </p:cNvSpPr>
          <p:nvPr>
            <p:ph type="title"/>
          </p:nvPr>
        </p:nvSpPr>
        <p:spPr/>
        <p:txBody>
          <a:bodyPr/>
          <a:lstStyle/>
          <a:p>
            <a:r>
              <a:rPr lang="en-US" dirty="0"/>
              <a:t>Activity 4-7: Discussing Managing File Systems</a:t>
            </a:r>
          </a:p>
        </p:txBody>
      </p:sp>
      <p:sp>
        <p:nvSpPr>
          <p:cNvPr id="4" name="Slide Number Placeholder 3">
            <a:extLst>
              <a:ext uri="{FF2B5EF4-FFF2-40B4-BE49-F238E27FC236}">
                <a16:creationId xmlns:a16="http://schemas.microsoft.com/office/drawing/2014/main" id="{2300B5DF-741C-304B-9452-7D382E9D4178}"/>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Tree>
    <p:extLst>
      <p:ext uri="{BB962C8B-B14F-4D97-AF65-F5344CB8AC3E}">
        <p14:creationId xmlns:p14="http://schemas.microsoft.com/office/powerpoint/2010/main" val="13943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C93C-33E4-1549-8411-6AACFD685CD7}"/>
              </a:ext>
            </a:extLst>
          </p:cNvPr>
          <p:cNvSpPr>
            <a:spLocks noGrp="1"/>
          </p:cNvSpPr>
          <p:nvPr>
            <p:ph idx="1"/>
          </p:nvPr>
        </p:nvSpPr>
        <p:spPr/>
        <p:txBody>
          <a:bodyPr/>
          <a:lstStyle/>
          <a:p>
            <a:r>
              <a:rPr lang="en-US" b="1" dirty="0"/>
              <a:t>You know that for ext4 file systems, you use the </a:t>
            </a:r>
            <a:r>
              <a:rPr lang="en-US" b="1" dirty="0" err="1"/>
              <a:t>resizefs</a:t>
            </a:r>
            <a:r>
              <a:rPr lang="en-US" b="1" dirty="0"/>
              <a:t> utility to grow the file system, but which utility can you use to perform this same action on XFS file systems?</a:t>
            </a:r>
          </a:p>
          <a:p>
            <a:endParaRPr lang="en-US" b="1" dirty="0"/>
          </a:p>
          <a:p>
            <a:r>
              <a:rPr lang="en-US" b="1" dirty="0"/>
              <a:t>ANSWER:</a:t>
            </a:r>
          </a:p>
          <a:p>
            <a:pPr lvl="1"/>
            <a:r>
              <a:rPr lang="en-US" dirty="0" err="1"/>
              <a:t>xfs_growfs</a:t>
            </a:r>
            <a:endParaRPr lang="en-US" dirty="0"/>
          </a:p>
          <a:p>
            <a:endParaRPr lang="en-US" dirty="0"/>
          </a:p>
        </p:txBody>
      </p:sp>
      <p:sp>
        <p:nvSpPr>
          <p:cNvPr id="3" name="Title 2">
            <a:extLst>
              <a:ext uri="{FF2B5EF4-FFF2-40B4-BE49-F238E27FC236}">
                <a16:creationId xmlns:a16="http://schemas.microsoft.com/office/drawing/2014/main" id="{996DA62E-D913-C849-9D2B-E6923881A8A8}"/>
              </a:ext>
            </a:extLst>
          </p:cNvPr>
          <p:cNvSpPr>
            <a:spLocks noGrp="1"/>
          </p:cNvSpPr>
          <p:nvPr>
            <p:ph type="title"/>
          </p:nvPr>
        </p:nvSpPr>
        <p:spPr/>
        <p:txBody>
          <a:bodyPr/>
          <a:lstStyle/>
          <a:p>
            <a:r>
              <a:rPr lang="en-US" dirty="0"/>
              <a:t>Activity 4-7: Discussing Managing File Systems</a:t>
            </a:r>
          </a:p>
        </p:txBody>
      </p:sp>
      <p:sp>
        <p:nvSpPr>
          <p:cNvPr id="4" name="Slide Number Placeholder 3">
            <a:extLst>
              <a:ext uri="{FF2B5EF4-FFF2-40B4-BE49-F238E27FC236}">
                <a16:creationId xmlns:a16="http://schemas.microsoft.com/office/drawing/2014/main" id="{2300B5DF-741C-304B-9452-7D382E9D4178}"/>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Tree>
    <p:extLst>
      <p:ext uri="{BB962C8B-B14F-4D97-AF65-F5344CB8AC3E}">
        <p14:creationId xmlns:p14="http://schemas.microsoft.com/office/powerpoint/2010/main" val="19901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Virtual File System</a:t>
            </a:r>
          </a:p>
        </p:txBody>
      </p:sp>
      <p:sp>
        <p:nvSpPr>
          <p:cNvPr id="6" name="Text Placeholder 5">
            <a:extLst>
              <a:ext uri="{FF2B5EF4-FFF2-40B4-BE49-F238E27FC236}">
                <a16:creationId xmlns:a16="http://schemas.microsoft.com/office/drawing/2014/main" id="{10CD5DB4-21CF-4D66-BA86-1078745AFD64}"/>
              </a:ext>
            </a:extLst>
          </p:cNvPr>
          <p:cNvSpPr>
            <a:spLocks noGrp="1"/>
          </p:cNvSpPr>
          <p:nvPr>
            <p:ph type="body" sz="quarter" idx="13"/>
          </p:nvPr>
        </p:nvSpPr>
        <p:spPr/>
        <p:txBody>
          <a:bodyPr/>
          <a:lstStyle/>
          <a:p>
            <a:r>
              <a:rPr lang="en-US" dirty="0"/>
              <a:t>A common software interface between the Linux kernel and various real file systems.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5" name="Content Placeholder 4">
            <a:extLst>
              <a:ext uri="{FF2B5EF4-FFF2-40B4-BE49-F238E27FC236}">
                <a16:creationId xmlns:a16="http://schemas.microsoft.com/office/drawing/2014/main" id="{00638E63-6B04-48F4-A615-CC1DCEE00C89}"/>
              </a:ext>
            </a:extLst>
          </p:cNvPr>
          <p:cNvSpPr>
            <a:spLocks noGrp="1"/>
          </p:cNvSpPr>
          <p:nvPr>
            <p:ph idx="1"/>
          </p:nvPr>
        </p:nvSpPr>
        <p:spPr/>
        <p:txBody>
          <a:bodyPr/>
          <a:lstStyle/>
          <a:p>
            <a:r>
              <a:rPr lang="en-US" sz="1600" dirty="0"/>
              <a:t>Linux supports many file system types.</a:t>
            </a:r>
          </a:p>
          <a:p>
            <a:pPr lvl="1"/>
            <a:r>
              <a:rPr lang="en-US" sz="1400" dirty="0"/>
              <a:t>Not always compatible with one another.</a:t>
            </a:r>
          </a:p>
          <a:p>
            <a:r>
              <a:rPr lang="en-US" sz="1600" dirty="0"/>
              <a:t>VFS translates file system details to kernel so it appears identical to systems.</a:t>
            </a:r>
          </a:p>
          <a:p>
            <a:r>
              <a:rPr lang="en-US" sz="1600" dirty="0"/>
              <a:t>You can mount multiple file system types in VFS.</a:t>
            </a:r>
          </a:p>
          <a:p>
            <a:pPr lvl="1"/>
            <a:r>
              <a:rPr lang="en-US" sz="1400" dirty="0"/>
              <a:t>They appear uniform to user and to apps.</a:t>
            </a:r>
          </a:p>
          <a:p>
            <a:pPr lvl="1"/>
            <a:r>
              <a:rPr lang="en-US" sz="1400" dirty="0"/>
              <a:t>Users/apps can work with file system without knowing its underlying structure.</a:t>
            </a:r>
          </a:p>
          <a:p>
            <a:r>
              <a:rPr lang="en-US" sz="1600" dirty="0"/>
              <a:t>Increases interoperability between system and software.</a:t>
            </a:r>
          </a:p>
        </p:txBody>
      </p:sp>
    </p:spTree>
    <p:extLst>
      <p:ext uri="{BB962C8B-B14F-4D97-AF65-F5344CB8AC3E}">
        <p14:creationId xmlns:p14="http://schemas.microsoft.com/office/powerpoint/2010/main" val="36024440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C93C-33E4-1549-8411-6AACFD685CD7}"/>
              </a:ext>
            </a:extLst>
          </p:cNvPr>
          <p:cNvSpPr>
            <a:spLocks noGrp="1"/>
          </p:cNvSpPr>
          <p:nvPr>
            <p:ph idx="1"/>
          </p:nvPr>
        </p:nvSpPr>
        <p:spPr/>
        <p:txBody>
          <a:bodyPr/>
          <a:lstStyle/>
          <a:p>
            <a:r>
              <a:rPr lang="en-US" b="1" dirty="0"/>
              <a:t>Another system administrator appears in your cubicle and asks you to display storage devices and their file systems on server05. Which command can you use to show him the info he needs?</a:t>
            </a:r>
          </a:p>
          <a:p>
            <a:endParaRPr lang="en-US" b="1" dirty="0"/>
          </a:p>
          <a:p>
            <a:r>
              <a:rPr lang="en-US" b="1" dirty="0"/>
              <a:t>ANSWER:</a:t>
            </a:r>
          </a:p>
          <a:p>
            <a:pPr lvl="1"/>
            <a:r>
              <a:rPr lang="en-US" dirty="0" err="1"/>
              <a:t>sudo</a:t>
            </a:r>
            <a:r>
              <a:rPr lang="en-US" dirty="0"/>
              <a:t> </a:t>
            </a:r>
            <a:r>
              <a:rPr lang="en-US" dirty="0" err="1"/>
              <a:t>lsblk</a:t>
            </a:r>
            <a:r>
              <a:rPr lang="en-US" dirty="0"/>
              <a:t> -f</a:t>
            </a:r>
          </a:p>
          <a:p>
            <a:endParaRPr lang="en-US" dirty="0"/>
          </a:p>
        </p:txBody>
      </p:sp>
      <p:sp>
        <p:nvSpPr>
          <p:cNvPr id="3" name="Title 2">
            <a:extLst>
              <a:ext uri="{FF2B5EF4-FFF2-40B4-BE49-F238E27FC236}">
                <a16:creationId xmlns:a16="http://schemas.microsoft.com/office/drawing/2014/main" id="{996DA62E-D913-C849-9D2B-E6923881A8A8}"/>
              </a:ext>
            </a:extLst>
          </p:cNvPr>
          <p:cNvSpPr>
            <a:spLocks noGrp="1"/>
          </p:cNvSpPr>
          <p:nvPr>
            <p:ph type="title"/>
          </p:nvPr>
        </p:nvSpPr>
        <p:spPr/>
        <p:txBody>
          <a:bodyPr/>
          <a:lstStyle/>
          <a:p>
            <a:r>
              <a:rPr lang="en-US" dirty="0"/>
              <a:t>Activity 4-7: Discussing Managing File Systems</a:t>
            </a:r>
          </a:p>
        </p:txBody>
      </p:sp>
      <p:sp>
        <p:nvSpPr>
          <p:cNvPr id="4" name="Slide Number Placeholder 3">
            <a:extLst>
              <a:ext uri="{FF2B5EF4-FFF2-40B4-BE49-F238E27FC236}">
                <a16:creationId xmlns:a16="http://schemas.microsoft.com/office/drawing/2014/main" id="{2300B5DF-741C-304B-9452-7D382E9D4178}"/>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Tree>
    <p:extLst>
      <p:ext uri="{BB962C8B-B14F-4D97-AF65-F5344CB8AC3E}">
        <p14:creationId xmlns:p14="http://schemas.microsoft.com/office/powerpoint/2010/main" val="37412139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7C93C-33E4-1549-8411-6AACFD685CD7}"/>
              </a:ext>
            </a:extLst>
          </p:cNvPr>
          <p:cNvSpPr>
            <a:spLocks noGrp="1"/>
          </p:cNvSpPr>
          <p:nvPr>
            <p:ph idx="1"/>
          </p:nvPr>
        </p:nvSpPr>
        <p:spPr/>
        <p:txBody>
          <a:bodyPr/>
          <a:lstStyle/>
          <a:p>
            <a:r>
              <a:rPr lang="en-US" b="1" dirty="0"/>
              <a:t>You have a coworker who attempted to grow a file system on a Linux server. His problem is that the file system didn't extend despite entering the following command: </a:t>
            </a:r>
            <a:r>
              <a:rPr lang="en-US" b="1" dirty="0" err="1"/>
              <a:t>sudo</a:t>
            </a:r>
            <a:r>
              <a:rPr lang="en-US" b="1" dirty="0"/>
              <a:t> </a:t>
            </a:r>
            <a:r>
              <a:rPr lang="en-US" b="1" dirty="0" err="1"/>
              <a:t>lvextend</a:t>
            </a:r>
            <a:r>
              <a:rPr lang="en-US" b="1" dirty="0"/>
              <a:t> -L150G /dev/shared/graphics —He remounted the file system onto /Graphics but the new space doesn't show up. What is the issue?</a:t>
            </a:r>
          </a:p>
          <a:p>
            <a:endParaRPr lang="en-US" b="1" dirty="0"/>
          </a:p>
          <a:p>
            <a:r>
              <a:rPr lang="en-US" b="1" dirty="0"/>
              <a:t>ANSWER:</a:t>
            </a:r>
          </a:p>
          <a:p>
            <a:pPr lvl="1"/>
            <a:r>
              <a:rPr lang="en-US" dirty="0"/>
              <a:t>He forgot to issue the </a:t>
            </a:r>
            <a:r>
              <a:rPr lang="en-US" dirty="0" err="1"/>
              <a:t>resizefs</a:t>
            </a:r>
            <a:r>
              <a:rPr lang="en-US" dirty="0"/>
              <a:t> command to actually resize the file system. The </a:t>
            </a:r>
            <a:r>
              <a:rPr lang="en-US" dirty="0" err="1"/>
              <a:t>lvextend</a:t>
            </a:r>
            <a:r>
              <a:rPr lang="en-US" dirty="0"/>
              <a:t> command extends the partition size but does not affect the file system.</a:t>
            </a:r>
          </a:p>
        </p:txBody>
      </p:sp>
      <p:sp>
        <p:nvSpPr>
          <p:cNvPr id="3" name="Title 2">
            <a:extLst>
              <a:ext uri="{FF2B5EF4-FFF2-40B4-BE49-F238E27FC236}">
                <a16:creationId xmlns:a16="http://schemas.microsoft.com/office/drawing/2014/main" id="{996DA62E-D913-C849-9D2B-E6923881A8A8}"/>
              </a:ext>
            </a:extLst>
          </p:cNvPr>
          <p:cNvSpPr>
            <a:spLocks noGrp="1"/>
          </p:cNvSpPr>
          <p:nvPr>
            <p:ph type="title"/>
          </p:nvPr>
        </p:nvSpPr>
        <p:spPr/>
        <p:txBody>
          <a:bodyPr/>
          <a:lstStyle/>
          <a:p>
            <a:r>
              <a:rPr lang="en-US" dirty="0"/>
              <a:t>Activity 4-7: Discussing Managing File Systems</a:t>
            </a:r>
          </a:p>
        </p:txBody>
      </p:sp>
      <p:sp>
        <p:nvSpPr>
          <p:cNvPr id="4" name="Slide Number Placeholder 3">
            <a:extLst>
              <a:ext uri="{FF2B5EF4-FFF2-40B4-BE49-F238E27FC236}">
                <a16:creationId xmlns:a16="http://schemas.microsoft.com/office/drawing/2014/main" id="{2300B5DF-741C-304B-9452-7D382E9D4178}"/>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13182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6AE4995-CC82-4DFC-AC65-986775996B43}"/>
              </a:ext>
            </a:extLst>
          </p:cNvPr>
          <p:cNvSpPr>
            <a:spLocks noGrp="1"/>
          </p:cNvSpPr>
          <p:nvPr>
            <p:ph idx="1"/>
          </p:nvPr>
        </p:nvSpPr>
        <p:spPr/>
        <p:txBody>
          <a:bodyPr/>
          <a:lstStyle/>
          <a:p>
            <a:r>
              <a:rPr lang="en-US" dirty="0"/>
              <a:t>You want to perform scheduled maintenance on volumes.</a:t>
            </a:r>
          </a:p>
          <a:p>
            <a:pPr lvl="1"/>
            <a:r>
              <a:rPr lang="en-US" dirty="0"/>
              <a:t>Check them for errors.</a:t>
            </a:r>
          </a:p>
          <a:p>
            <a:r>
              <a:rPr lang="en-US" dirty="0"/>
              <a:t>Size of volumes needs to increase.</a:t>
            </a:r>
          </a:p>
          <a:p>
            <a:r>
              <a:rPr lang="en-US" dirty="0"/>
              <a:t>Must change file system size as well.</a:t>
            </a:r>
          </a:p>
        </p:txBody>
      </p:sp>
      <p:sp>
        <p:nvSpPr>
          <p:cNvPr id="5" name="Title 4">
            <a:extLst>
              <a:ext uri="{FF2B5EF4-FFF2-40B4-BE49-F238E27FC236}">
                <a16:creationId xmlns:a16="http://schemas.microsoft.com/office/drawing/2014/main" id="{74B11123-33EF-4724-A856-DEE87646702A}"/>
              </a:ext>
            </a:extLst>
          </p:cNvPr>
          <p:cNvSpPr>
            <a:spLocks noGrp="1"/>
          </p:cNvSpPr>
          <p:nvPr>
            <p:ph type="title"/>
          </p:nvPr>
        </p:nvSpPr>
        <p:spPr/>
        <p:txBody>
          <a:bodyPr/>
          <a:lstStyle/>
          <a:p>
            <a:r>
              <a:rPr lang="en-US" dirty="0"/>
              <a:t>Activity: Managing File Systems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3265370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85FA-16EB-674E-B064-1C789D134676}"/>
              </a:ext>
            </a:extLst>
          </p:cNvPr>
          <p:cNvSpPr>
            <a:spLocks noGrp="1"/>
          </p:cNvSpPr>
          <p:nvPr>
            <p:ph type="title"/>
          </p:nvPr>
        </p:nvSpPr>
        <p:spPr/>
        <p:txBody>
          <a:bodyPr/>
          <a:lstStyle/>
          <a:p>
            <a:r>
              <a:rPr lang="en-US" dirty="0"/>
              <a:t>Topic E: Navigate the Linux Directory Structure</a:t>
            </a:r>
          </a:p>
        </p:txBody>
      </p:sp>
      <p:sp>
        <p:nvSpPr>
          <p:cNvPr id="3" name="Slide Number Placeholder 2">
            <a:extLst>
              <a:ext uri="{FF2B5EF4-FFF2-40B4-BE49-F238E27FC236}">
                <a16:creationId xmlns:a16="http://schemas.microsoft.com/office/drawing/2014/main" id="{8F3A7C72-FA20-3B45-926D-0D1DCCEEF92D}"/>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
        <p:nvSpPr>
          <p:cNvPr id="4" name="Content Placeholder 3">
            <a:extLst>
              <a:ext uri="{FF2B5EF4-FFF2-40B4-BE49-F238E27FC236}">
                <a16:creationId xmlns:a16="http://schemas.microsoft.com/office/drawing/2014/main" id="{EF266A16-D519-3940-B5AB-421A4987ED6B}"/>
              </a:ext>
            </a:extLst>
          </p:cNvPr>
          <p:cNvSpPr>
            <a:spLocks noGrp="1"/>
          </p:cNvSpPr>
          <p:nvPr>
            <p:ph idx="1"/>
          </p:nvPr>
        </p:nvSpPr>
        <p:spPr>
          <a:xfrm>
            <a:off x="1055078" y="840887"/>
            <a:ext cx="7746998" cy="3461608"/>
          </a:xfrm>
        </p:spPr>
        <p:txBody>
          <a:bodyPr/>
          <a:lstStyle/>
          <a:p>
            <a:pPr marL="0" indent="0">
              <a:buNone/>
            </a:pPr>
            <a:r>
              <a:rPr lang="en-US" dirty="0"/>
              <a:t>Exam Objectives:</a:t>
            </a:r>
          </a:p>
          <a:p>
            <a:r>
              <a:rPr lang="en-US" dirty="0"/>
              <a:t>1.4 Given a scenario, manage storage in a Linux environment.</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307" y="84088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619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Types of Files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94</a:t>
            </a:fld>
            <a:endParaRPr lang="en-US" dirty="0"/>
          </a:p>
        </p:txBody>
      </p:sp>
      <p:graphicFrame>
        <p:nvGraphicFramePr>
          <p:cNvPr id="5" name="Group 23">
            <a:extLst>
              <a:ext uri="{FF2B5EF4-FFF2-40B4-BE49-F238E27FC236}">
                <a16:creationId xmlns:a16="http://schemas.microsoft.com/office/drawing/2014/main" id="{51D2F38F-5AE1-4CF7-982C-C9C86D32955E}"/>
              </a:ext>
            </a:extLst>
          </p:cNvPr>
          <p:cNvGraphicFramePr>
            <a:graphicFrameLocks noGrp="1"/>
          </p:cNvGraphicFramePr>
          <p:nvPr>
            <p:extLst>
              <p:ext uri="{D42A27DB-BD31-4B8C-83A1-F6EECF244321}">
                <p14:modId xmlns:p14="http://schemas.microsoft.com/office/powerpoint/2010/main" val="1229122040"/>
              </p:ext>
            </p:extLst>
          </p:nvPr>
        </p:nvGraphicFramePr>
        <p:xfrm>
          <a:off x="1296260" y="1121568"/>
          <a:ext cx="6551480" cy="2743200"/>
        </p:xfrm>
        <a:graphic>
          <a:graphicData uri="http://schemas.openxmlformats.org/drawingml/2006/table">
            <a:tbl>
              <a:tblPr/>
              <a:tblGrid>
                <a:gridCol w="2066688">
                  <a:extLst>
                    <a:ext uri="{9D8B030D-6E8A-4147-A177-3AD203B41FA5}">
                      <a16:colId xmlns:a16="http://schemas.microsoft.com/office/drawing/2014/main" val="20000"/>
                    </a:ext>
                  </a:extLst>
                </a:gridCol>
                <a:gridCol w="4484792">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File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Open Sans" panose="020B0604020202020204" charset="0"/>
                        </a:rPr>
                        <a:t>Directories (</a:t>
                      </a:r>
                      <a:r>
                        <a:rPr kumimoji="0" lang="en-US" sz="1200" b="1"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d</a:t>
                      </a:r>
                      <a:r>
                        <a:rPr kumimoji="0" lang="en-US" sz="1200" b="1" i="0" u="none" strike="noStrike" cap="none" normalizeH="0" baseline="0" dirty="0">
                          <a:ln>
                            <a:noFill/>
                          </a:ln>
                          <a:solidFill>
                            <a:schemeClr val="tx1">
                              <a:lumMod val="85000"/>
                              <a:lumOff val="15000"/>
                            </a:schemeClr>
                          </a:solidFill>
                          <a:effectLst/>
                          <a:latin typeface="+mn-lt"/>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Container for other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Special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Includes block special files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b</a:t>
                      </a: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 and character special files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c</a:t>
                      </a: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Links (</a:t>
                      </a: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l</a:t>
                      </a: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Makes files accessible to other parts of file system tree.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Domain sockets (</a:t>
                      </a: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s</a:t>
                      </a:r>
                      <a:r>
                        <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Provides inter-process networking.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9650769"/>
                  </a:ext>
                </a:extLst>
              </a:tr>
              <a:tr h="4572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Named pipes (</a:t>
                      </a: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p</a:t>
                      </a:r>
                      <a:r>
                        <a:rPr kumimoji="0" lang="en-US" sz="1200" b="1"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a:t>
                      </a:r>
                      <a:endParaRPr kumimoji="0" lang="en-US" sz="1200" b="1" i="0" u="none" strike="noStrike" kern="1200" cap="none" normalizeH="0" baseline="0" dirty="0">
                        <a:ln>
                          <a:noFill/>
                        </a:ln>
                        <a:solidFill>
                          <a:schemeClr val="tx1">
                            <a:lumMod val="85000"/>
                            <a:lumOff val="15000"/>
                          </a:schemeClr>
                        </a:solidFill>
                        <a:effectLst/>
                        <a:latin typeface="+mn-lt"/>
                        <a:ea typeface="+mn-ea"/>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Enables process communication without network sockets.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04054207"/>
                  </a:ext>
                </a:extLst>
              </a:tr>
            </a:tbl>
          </a:graphicData>
        </a:graphic>
      </p:graphicFrame>
    </p:spTree>
    <p:extLst>
      <p:ext uri="{BB962C8B-B14F-4D97-AF65-F5344CB8AC3E}">
        <p14:creationId xmlns:p14="http://schemas.microsoft.com/office/powerpoint/2010/main" val="353384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File Naming Conventions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
        <p:nvSpPr>
          <p:cNvPr id="4" name="Content Placeholder 3">
            <a:extLst>
              <a:ext uri="{FF2B5EF4-FFF2-40B4-BE49-F238E27FC236}">
                <a16:creationId xmlns:a16="http://schemas.microsoft.com/office/drawing/2014/main" id="{BC02BD00-A6B3-4E33-93E0-F26C5F633D5A}"/>
              </a:ext>
            </a:extLst>
          </p:cNvPr>
          <p:cNvSpPr>
            <a:spLocks noGrp="1"/>
          </p:cNvSpPr>
          <p:nvPr>
            <p:ph idx="1"/>
          </p:nvPr>
        </p:nvSpPr>
        <p:spPr/>
        <p:txBody>
          <a:bodyPr/>
          <a:lstStyle/>
          <a:p>
            <a:r>
              <a:rPr lang="en-US" dirty="0"/>
              <a:t>Ensure file names are unique and easy to recognize.</a:t>
            </a:r>
          </a:p>
          <a:p>
            <a:r>
              <a:rPr lang="en-US" dirty="0"/>
              <a:t>On ext4, file name:</a:t>
            </a:r>
          </a:p>
          <a:p>
            <a:pPr lvl="1"/>
            <a:r>
              <a:rPr lang="en-US" dirty="0"/>
              <a:t>Up to 255 bytes.</a:t>
            </a:r>
          </a:p>
          <a:p>
            <a:pPr lvl="1"/>
            <a:r>
              <a:rPr lang="en-US" dirty="0"/>
              <a:t>No NULL character or forward slash.</a:t>
            </a:r>
          </a:p>
          <a:p>
            <a:pPr lvl="1"/>
            <a:r>
              <a:rPr lang="en-US" dirty="0"/>
              <a:t>The names </a:t>
            </a:r>
            <a:r>
              <a:rPr lang="en-US" dirty="0">
                <a:latin typeface="Cutive Mono" panose="020B0604020202020204" charset="0"/>
                <a:ea typeface="Roboto Mono" panose="020B0604020202020204" charset="0"/>
              </a:rPr>
              <a:t>.</a:t>
            </a:r>
            <a:r>
              <a:rPr lang="en-US" dirty="0"/>
              <a:t> and </a:t>
            </a:r>
            <a:r>
              <a:rPr lang="en-US" dirty="0">
                <a:latin typeface="Cutive Mono" panose="020B0604020202020204" charset="0"/>
                <a:ea typeface="Roboto Mono" panose="020B0604020202020204" charset="0"/>
              </a:rPr>
              <a:t>..</a:t>
            </a:r>
            <a:r>
              <a:rPr lang="en-US" dirty="0"/>
              <a:t> are reserved.</a:t>
            </a:r>
          </a:p>
          <a:p>
            <a:r>
              <a:rPr lang="en-US" dirty="0"/>
              <a:t>Different file systems enforce different rules.</a:t>
            </a:r>
          </a:p>
          <a:p>
            <a:r>
              <a:rPr lang="en-US" dirty="0"/>
              <a:t>Spaces are possible in file names, but not preferred.</a:t>
            </a:r>
          </a:p>
          <a:p>
            <a:r>
              <a:rPr lang="en-US" dirty="0"/>
              <a:t>Consider demarcating words by hyphens or underscores:</a:t>
            </a:r>
          </a:p>
          <a:p>
            <a:pPr lvl="1"/>
            <a:r>
              <a:rPr lang="en-US" dirty="0">
                <a:latin typeface="Cutive Mono" panose="020B0604020202020204" charset="0"/>
                <a:ea typeface="Roboto Mono" panose="020B0604020202020204" charset="0"/>
              </a:rPr>
              <a:t>audit-file.txt</a:t>
            </a:r>
          </a:p>
          <a:p>
            <a:pPr lvl="1"/>
            <a:r>
              <a:rPr lang="en-US" dirty="0">
                <a:latin typeface="Cutive Mono" panose="020B0604020202020204" charset="0"/>
                <a:ea typeface="Roboto Mono" panose="020B0604020202020204" charset="0"/>
              </a:rPr>
              <a:t>audit_file.txt</a:t>
            </a:r>
          </a:p>
        </p:txBody>
      </p:sp>
    </p:spTree>
    <p:extLst>
      <p:ext uri="{BB962C8B-B14F-4D97-AF65-F5344CB8AC3E}">
        <p14:creationId xmlns:p14="http://schemas.microsoft.com/office/powerpoint/2010/main" val="3048056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Filesystem Hierarchy Standard</a:t>
            </a:r>
          </a:p>
        </p:txBody>
      </p:sp>
      <p:sp>
        <p:nvSpPr>
          <p:cNvPr id="6" name="Text Placeholder 5">
            <a:extLst>
              <a:ext uri="{FF2B5EF4-FFF2-40B4-BE49-F238E27FC236}">
                <a16:creationId xmlns:a16="http://schemas.microsoft.com/office/drawing/2014/main" id="{9DE62A5C-2828-42AA-9A54-A7B0E0C7133A}"/>
              </a:ext>
            </a:extLst>
          </p:cNvPr>
          <p:cNvSpPr>
            <a:spLocks noGrp="1"/>
          </p:cNvSpPr>
          <p:nvPr>
            <p:ph type="body" sz="quarter" idx="13"/>
          </p:nvPr>
        </p:nvSpPr>
        <p:spPr/>
        <p:txBody>
          <a:bodyPr/>
          <a:lstStyle/>
          <a:p>
            <a:r>
              <a:rPr lang="en-US" dirty="0"/>
              <a:t>A set of guidelines for the names of files and directories and their locations on Linux systems.</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96</a:t>
            </a:fld>
            <a:endParaRPr lang="en-US" dirty="0"/>
          </a:p>
        </p:txBody>
      </p:sp>
      <p:sp>
        <p:nvSpPr>
          <p:cNvPr id="5" name="Content Placeholder 4">
            <a:extLst>
              <a:ext uri="{FF2B5EF4-FFF2-40B4-BE49-F238E27FC236}">
                <a16:creationId xmlns:a16="http://schemas.microsoft.com/office/drawing/2014/main" id="{F3A156C7-E153-498E-860D-E41774BCDA32}"/>
              </a:ext>
            </a:extLst>
          </p:cNvPr>
          <p:cNvSpPr>
            <a:spLocks noGrp="1"/>
          </p:cNvSpPr>
          <p:nvPr>
            <p:ph idx="1"/>
          </p:nvPr>
        </p:nvSpPr>
        <p:spPr/>
        <p:txBody>
          <a:bodyPr/>
          <a:lstStyle/>
          <a:p>
            <a:r>
              <a:rPr lang="en-US" dirty="0"/>
              <a:t>A collaborative document.</a:t>
            </a:r>
          </a:p>
          <a:p>
            <a:r>
              <a:rPr lang="en-US" dirty="0"/>
              <a:t>Most distros are FHS-compliant.</a:t>
            </a:r>
          </a:p>
          <a:p>
            <a:pPr lvl="1"/>
            <a:r>
              <a:rPr lang="en-US" dirty="0"/>
              <a:t>Supports compatibility between systems.</a:t>
            </a:r>
          </a:p>
          <a:p>
            <a:r>
              <a:rPr lang="en-US" dirty="0"/>
              <a:t>Creates naming convention to benefit users and software.</a:t>
            </a:r>
          </a:p>
          <a:p>
            <a:pPr lvl="1"/>
            <a:r>
              <a:rPr lang="en-US" dirty="0"/>
              <a:t>Helps them consistently find and store files.</a:t>
            </a:r>
          </a:p>
        </p:txBody>
      </p:sp>
    </p:spTree>
    <p:extLst>
      <p:ext uri="{BB962C8B-B14F-4D97-AF65-F5344CB8AC3E}">
        <p14:creationId xmlns:p14="http://schemas.microsoft.com/office/powerpoint/2010/main" val="10802912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Standard Directories (Slide 1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97</a:t>
            </a:fld>
            <a:endParaRPr lang="en-US" dirty="0"/>
          </a:p>
        </p:txBody>
      </p:sp>
      <p:graphicFrame>
        <p:nvGraphicFramePr>
          <p:cNvPr id="5" name="Group 23">
            <a:extLst>
              <a:ext uri="{FF2B5EF4-FFF2-40B4-BE49-F238E27FC236}">
                <a16:creationId xmlns:a16="http://schemas.microsoft.com/office/drawing/2014/main" id="{07292624-FC3C-4369-9182-FE09795CC1B1}"/>
              </a:ext>
            </a:extLst>
          </p:cNvPr>
          <p:cNvGraphicFramePr>
            <a:graphicFrameLocks noGrp="1"/>
          </p:cNvGraphicFramePr>
          <p:nvPr>
            <p:extLst>
              <p:ext uri="{D42A27DB-BD31-4B8C-83A1-F6EECF244321}">
                <p14:modId xmlns:p14="http://schemas.microsoft.com/office/powerpoint/2010/main" val="3431277740"/>
              </p:ext>
            </p:extLst>
          </p:nvPr>
        </p:nvGraphicFramePr>
        <p:xfrm>
          <a:off x="1293970" y="925830"/>
          <a:ext cx="6551480" cy="3291840"/>
        </p:xfrm>
        <a:graphic>
          <a:graphicData uri="http://schemas.openxmlformats.org/drawingml/2006/table">
            <a:tbl>
              <a:tblPr/>
              <a:tblGrid>
                <a:gridCol w="1158182">
                  <a:extLst>
                    <a:ext uri="{9D8B030D-6E8A-4147-A177-3AD203B41FA5}">
                      <a16:colId xmlns:a16="http://schemas.microsoft.com/office/drawing/2014/main" val="20000"/>
                    </a:ext>
                  </a:extLst>
                </a:gridCol>
                <a:gridCol w="5393298">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/bin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Essential command-line utilities/binaries.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Files necessary to boot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/dev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Hardware and software device drivers.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Basic configuration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9650769"/>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/home</a:t>
                      </a:r>
                      <a:endPar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Users' home directories.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04054207"/>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/lib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Shared program libraries.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8415172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/media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Mount points for removable media.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95201109"/>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/mnt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Mount point for temporarily mounting file systems.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342736"/>
                  </a:ext>
                </a:extLst>
              </a:tr>
            </a:tbl>
          </a:graphicData>
        </a:graphic>
      </p:graphicFrame>
    </p:spTree>
    <p:extLst>
      <p:ext uri="{BB962C8B-B14F-4D97-AF65-F5344CB8AC3E}">
        <p14:creationId xmlns:p14="http://schemas.microsoft.com/office/powerpoint/2010/main" val="3045179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Standard Directories (Slide 2 of 2)</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98</a:t>
            </a:fld>
            <a:endParaRPr lang="en-US" dirty="0"/>
          </a:p>
        </p:txBody>
      </p:sp>
      <p:graphicFrame>
        <p:nvGraphicFramePr>
          <p:cNvPr id="5" name="Group 23">
            <a:extLst>
              <a:ext uri="{FF2B5EF4-FFF2-40B4-BE49-F238E27FC236}">
                <a16:creationId xmlns:a16="http://schemas.microsoft.com/office/drawing/2014/main" id="{07292624-FC3C-4369-9182-FE09795CC1B1}"/>
              </a:ext>
            </a:extLst>
          </p:cNvPr>
          <p:cNvGraphicFramePr>
            <a:graphicFrameLocks noGrp="1"/>
          </p:cNvGraphicFramePr>
          <p:nvPr>
            <p:extLst>
              <p:ext uri="{D42A27DB-BD31-4B8C-83A1-F6EECF244321}">
                <p14:modId xmlns:p14="http://schemas.microsoft.com/office/powerpoint/2010/main" val="939623344"/>
              </p:ext>
            </p:extLst>
          </p:nvPr>
        </p:nvGraphicFramePr>
        <p:xfrm>
          <a:off x="1293970" y="925830"/>
          <a:ext cx="6551480" cy="3291840"/>
        </p:xfrm>
        <a:graphic>
          <a:graphicData uri="http://schemas.openxmlformats.org/drawingml/2006/table">
            <a:tbl>
              <a:tblPr/>
              <a:tblGrid>
                <a:gridCol w="1158182">
                  <a:extLst>
                    <a:ext uri="{9D8B030D-6E8A-4147-A177-3AD203B41FA5}">
                      <a16:colId xmlns:a16="http://schemas.microsoft.com/office/drawing/2014/main" val="20000"/>
                    </a:ext>
                  </a:extLst>
                </a:gridCol>
                <a:gridCol w="5393298">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Open Sans" panose="020B0604020202020204" charset="0"/>
                        </a:rPr>
                        <a:t>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Open Sans" panose="020B060402020202020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/opt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Optional files or large software packages.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467310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/proc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VFS that reports kernel information.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2853463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/root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Root user's home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31403935"/>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/sbin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Binaries used in booting and by the root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9956879"/>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/sys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VFS storing information about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178240729"/>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/tmp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Temporary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8099214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/usr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Read-only directory of programs/files accessible to all 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1536612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Open Sans" panose="020B0604020202020204" charset="0"/>
                        </a:rPr>
                        <a:t>/var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Open Sans" panose="020B0604020202020204" charset="0"/>
                        </a:rPr>
                        <a:t>Variable files (expected to constantly 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47912559"/>
                  </a:ext>
                </a:extLst>
              </a:tr>
            </a:tbl>
          </a:graphicData>
        </a:graphic>
      </p:graphicFrame>
    </p:spTree>
    <p:extLst>
      <p:ext uri="{BB962C8B-B14F-4D97-AF65-F5344CB8AC3E}">
        <p14:creationId xmlns:p14="http://schemas.microsoft.com/office/powerpoint/2010/main" val="3328143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0668-1024-4DF4-8A66-72B12994BC3D}"/>
              </a:ext>
            </a:extLst>
          </p:cNvPr>
          <p:cNvSpPr>
            <a:spLocks noGrp="1"/>
          </p:cNvSpPr>
          <p:nvPr>
            <p:ph type="title"/>
          </p:nvPr>
        </p:nvSpPr>
        <p:spPr/>
        <p:txBody>
          <a:bodyPr/>
          <a:lstStyle/>
          <a:p>
            <a:r>
              <a:rPr lang="en-US" dirty="0"/>
              <a:t>The Home Directory (Slide 1 of 2)</a:t>
            </a:r>
          </a:p>
        </p:txBody>
      </p:sp>
      <p:sp>
        <p:nvSpPr>
          <p:cNvPr id="6" name="Text Placeholder 5">
            <a:extLst>
              <a:ext uri="{FF2B5EF4-FFF2-40B4-BE49-F238E27FC236}">
                <a16:creationId xmlns:a16="http://schemas.microsoft.com/office/drawing/2014/main" id="{AA7EA65C-AD9E-454E-9646-E75E4ABE4CFE}"/>
              </a:ext>
            </a:extLst>
          </p:cNvPr>
          <p:cNvSpPr>
            <a:spLocks noGrp="1"/>
          </p:cNvSpPr>
          <p:nvPr>
            <p:ph type="body" sz="quarter" idx="13"/>
          </p:nvPr>
        </p:nvSpPr>
        <p:spPr/>
        <p:txBody>
          <a:bodyPr/>
          <a:lstStyle/>
          <a:p>
            <a:r>
              <a:rPr lang="en-US" dirty="0"/>
              <a:t>A container for the user's personal files or files specific to that user.</a:t>
            </a:r>
          </a:p>
        </p:txBody>
      </p:sp>
      <p:sp>
        <p:nvSpPr>
          <p:cNvPr id="3" name="Slide Number Placeholder 2">
            <a:extLst>
              <a:ext uri="{FF2B5EF4-FFF2-40B4-BE49-F238E27FC236}">
                <a16:creationId xmlns:a16="http://schemas.microsoft.com/office/drawing/2014/main" id="{ABE6AC2F-3B97-4359-8180-450B88E892AB}"/>
              </a:ext>
            </a:extLst>
          </p:cNvPr>
          <p:cNvSpPr>
            <a:spLocks noGrp="1"/>
          </p:cNvSpPr>
          <p:nvPr>
            <p:ph type="sldNum" sz="quarter" idx="4"/>
          </p:nvPr>
        </p:nvSpPr>
        <p:spPr/>
        <p:txBody>
          <a:bodyPr/>
          <a:lstStyle/>
          <a:p>
            <a:fld id="{2066355A-084C-D24E-9AD2-7E4FC41EA627}" type="slidenum">
              <a:rPr lang="en-US" smtClean="0"/>
              <a:pPr/>
              <a:t>99</a:t>
            </a:fld>
            <a:endParaRPr lang="en-US" dirty="0"/>
          </a:p>
        </p:txBody>
      </p:sp>
      <p:sp>
        <p:nvSpPr>
          <p:cNvPr id="5" name="Content Placeholder 4">
            <a:extLst>
              <a:ext uri="{FF2B5EF4-FFF2-40B4-BE49-F238E27FC236}">
                <a16:creationId xmlns:a16="http://schemas.microsoft.com/office/drawing/2014/main" id="{03277831-790D-4203-A496-38A27C6FAA45}"/>
              </a:ext>
            </a:extLst>
          </p:cNvPr>
          <p:cNvSpPr>
            <a:spLocks noGrp="1"/>
          </p:cNvSpPr>
          <p:nvPr>
            <p:ph idx="1"/>
          </p:nvPr>
        </p:nvSpPr>
        <p:spPr/>
        <p:txBody>
          <a:bodyPr/>
          <a:lstStyle/>
          <a:p>
            <a:r>
              <a:rPr lang="en-US" dirty="0"/>
              <a:t>Where you are placed when you log in.</a:t>
            </a:r>
          </a:p>
          <a:p>
            <a:r>
              <a:rPr lang="en-US" dirty="0"/>
              <a:t>User is placed in a subdirectory in </a:t>
            </a:r>
            <a:r>
              <a:rPr lang="en-US" dirty="0">
                <a:latin typeface="Cutive Mono" panose="020B0604020202020204" charset="0"/>
                <a:ea typeface="Roboto Mono" panose="020B0604020202020204" charset="0"/>
              </a:rPr>
              <a:t>/home</a:t>
            </a:r>
            <a:r>
              <a:rPr lang="en-US" dirty="0"/>
              <a:t> that corresponds to their user name.</a:t>
            </a:r>
          </a:p>
          <a:p>
            <a:pPr lvl="1"/>
            <a:r>
              <a:rPr lang="en-US" dirty="0"/>
              <a:t>User can create subdirectories/files here.</a:t>
            </a:r>
          </a:p>
          <a:p>
            <a:r>
              <a:rPr lang="en-US" dirty="0"/>
              <a:t>Home directory of root user is </a:t>
            </a:r>
            <a:r>
              <a:rPr lang="en-US" dirty="0">
                <a:latin typeface="Cutive Mono" panose="020B0604020202020204" charset="0"/>
                <a:ea typeface="Roboto Mono" panose="020B0604020202020204" charset="0"/>
              </a:rPr>
              <a:t>/root</a:t>
            </a:r>
          </a:p>
          <a:p>
            <a:pPr lvl="1"/>
            <a:r>
              <a:rPr lang="en-US" dirty="0"/>
              <a:t>Not to be confused with root directory (</a:t>
            </a:r>
            <a:r>
              <a:rPr lang="en-US" dirty="0">
                <a:latin typeface="Cutive Mono" panose="020B0604020202020204" charset="0"/>
                <a:ea typeface="Roboto Mono" panose="020B0604020202020204" charset="0"/>
              </a:rPr>
              <a:t>/</a:t>
            </a:r>
            <a:r>
              <a:rPr lang="en-US" dirty="0"/>
              <a:t>).</a:t>
            </a:r>
          </a:p>
          <a:p>
            <a:r>
              <a:rPr lang="en-US" dirty="0"/>
              <a:t>Most shells indicate home directory with a tilde (</a:t>
            </a:r>
            <a:r>
              <a:rPr lang="en-US" dirty="0">
                <a:latin typeface="Cutive Mono" panose="020B0604020202020204" charset="0"/>
                <a:ea typeface="Roboto Mono" panose="020B0604020202020204" charset="0"/>
              </a:rPr>
              <a:t>~</a:t>
            </a:r>
            <a:r>
              <a:rPr lang="en-US" dirty="0"/>
              <a:t>).</a:t>
            </a:r>
          </a:p>
        </p:txBody>
      </p:sp>
    </p:spTree>
    <p:extLst>
      <p:ext uri="{BB962C8B-B14F-4D97-AF65-F5344CB8AC3E}">
        <p14:creationId xmlns:p14="http://schemas.microsoft.com/office/powerpoint/2010/main" val="4257384946"/>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B29FE6-DE74-405E-8338-24546B635F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E15F1B-EE5E-4401-9F05-75031D7287F9}">
  <ds:schemaRefs>
    <ds:schemaRef ds:uri="http://schemas.microsoft.com/sharepoint/v3/contenttype/forms"/>
  </ds:schemaRefs>
</ds:datastoreItem>
</file>

<file path=customXml/itemProps3.xml><?xml version="1.0" encoding="utf-8"?>
<ds:datastoreItem xmlns:ds="http://schemas.openxmlformats.org/officeDocument/2006/customXml" ds:itemID="{C05BD346-1239-42D1-91C6-1BABE6EF6BA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1682</TotalTime>
  <Words>7019</Words>
  <Application>Microsoft Macintosh PowerPoint</Application>
  <PresentationFormat>On-screen Show (16:9)</PresentationFormat>
  <Paragraphs>1072</Paragraphs>
  <Slides>137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137</vt:i4>
      </vt:variant>
    </vt:vector>
  </HeadingPairs>
  <TitlesOfParts>
    <vt:vector size="144" baseType="lpstr">
      <vt:lpstr>Arial</vt:lpstr>
      <vt:lpstr>Courier New</vt:lpstr>
      <vt:lpstr>Open Sans SemiBold</vt:lpstr>
      <vt:lpstr>Roboto Mono</vt:lpstr>
      <vt:lpstr>Cutive Mono</vt:lpstr>
      <vt:lpstr>Open Sans</vt:lpstr>
      <vt:lpstr>2_LO-CompTIA</vt:lpstr>
      <vt:lpstr>Managing Storage</vt:lpstr>
      <vt:lpstr>Topic A: Create Partitions</vt:lpstr>
      <vt:lpstr>Storage Devices</vt:lpstr>
      <vt:lpstr>File Systems</vt:lpstr>
      <vt:lpstr>Types of File Systems</vt:lpstr>
      <vt:lpstr>Inodes (Slide 1 of 2)</vt:lpstr>
      <vt:lpstr>Inodes (Slide 2 of 2)</vt:lpstr>
      <vt:lpstr>Journaling</vt:lpstr>
      <vt:lpstr>Virtual File System</vt:lpstr>
      <vt:lpstr>File System Labels</vt:lpstr>
      <vt:lpstr>Partitions</vt:lpstr>
      <vt:lpstr>Types of Partitions (Slide 1 of 2)</vt:lpstr>
      <vt:lpstr>Types of Partitions (Slide 2 of 2)</vt:lpstr>
      <vt:lpstr>Swap Space</vt:lpstr>
      <vt:lpstr>The fdisk Utility (Slide 1 of 2)</vt:lpstr>
      <vt:lpstr>The fdisk Utility (Slide 2 of 2)</vt:lpstr>
      <vt:lpstr>fdisk Menu Options (Slide 1 of 2)</vt:lpstr>
      <vt:lpstr>fdisk Menu Options (Slide 2 of 2)</vt:lpstr>
      <vt:lpstr>GNU Parted (Slide 1 of 2)</vt:lpstr>
      <vt:lpstr>GNU Parted (Slide 2 of 2)</vt:lpstr>
      <vt:lpstr>GNU Parted Menu Options (Slide 1 of 2)</vt:lpstr>
      <vt:lpstr>GNU Parted Menu Options (Slide 2 of 2)</vt:lpstr>
      <vt:lpstr>The partprobe Command (Slide 1 of 2)</vt:lpstr>
      <vt:lpstr>The partprobe Command (Slide 2 of 2)</vt:lpstr>
      <vt:lpstr>The mkfs Command (Slide 1 of 2)</vt:lpstr>
      <vt:lpstr>The mkfs Command (Slide 2 of 2)</vt:lpstr>
      <vt:lpstr>The fstab File (Slide 1 of 2)</vt:lpstr>
      <vt:lpstr>The fstab File (Slide 2 of 2)</vt:lpstr>
      <vt:lpstr>The Storage Device Setup Process</vt:lpstr>
      <vt:lpstr>The /dev/ Directory</vt:lpstr>
      <vt:lpstr>PowerPoint Presentation</vt:lpstr>
      <vt:lpstr>Activity 4-1: Discussing Partitions</vt:lpstr>
      <vt:lpstr>Activity 4-1: Discussing Partitions</vt:lpstr>
      <vt:lpstr>Activity 4-1: Discussing Partitions</vt:lpstr>
      <vt:lpstr>Activity 4-1: Discussing Partitions</vt:lpstr>
      <vt:lpstr>Activity 4-1: Discussing Partitions</vt:lpstr>
      <vt:lpstr>Activity: Creating Partitions</vt:lpstr>
      <vt:lpstr>Topic B: Manage Logical Volumes</vt:lpstr>
      <vt:lpstr>Device Mapping</vt:lpstr>
      <vt:lpstr>Logical Volume Manager (Slide 1 of 2)</vt:lpstr>
      <vt:lpstr>Logical Volume Manager (Slide 2 of 2)</vt:lpstr>
      <vt:lpstr>LVM Advantages</vt:lpstr>
      <vt:lpstr>The /dev/mapper/ Directory</vt:lpstr>
      <vt:lpstr>LVM Tools</vt:lpstr>
      <vt:lpstr>PV Tools</vt:lpstr>
      <vt:lpstr>VG Tools (Slide 1 of 2)</vt:lpstr>
      <vt:lpstr>VG Tools (Slide 2 of 2)</vt:lpstr>
      <vt:lpstr>LV Tools (Slide 1 of 2)</vt:lpstr>
      <vt:lpstr>LV Tools (Slide 2 of 2)</vt:lpstr>
      <vt:lpstr>PowerPoint Presentation</vt:lpstr>
      <vt:lpstr>Activity 4-3: Discussing Logical Volumes</vt:lpstr>
      <vt:lpstr>Activity 4-3: Discussing Logical Volumes</vt:lpstr>
      <vt:lpstr>Activity 4-3: Discussing Logical Volumes</vt:lpstr>
      <vt:lpstr>Activity 4-3: Discussing Logical Volumes</vt:lpstr>
      <vt:lpstr>Activity 4-3: Discussing Logical Volumes</vt:lpstr>
      <vt:lpstr>Activity: Managing Logical Volumes</vt:lpstr>
      <vt:lpstr>Topic C: Mount File Systems</vt:lpstr>
      <vt:lpstr>Mount Points</vt:lpstr>
      <vt:lpstr>The mount Command</vt:lpstr>
      <vt:lpstr>Mounting Partitions to Directories</vt:lpstr>
      <vt:lpstr>mount Options (Slide 1 of 2)</vt:lpstr>
      <vt:lpstr>mount Options (Slide 2 of 2)</vt:lpstr>
      <vt:lpstr>The umount Command</vt:lpstr>
      <vt:lpstr>PowerPoint Presentation</vt:lpstr>
      <vt:lpstr>Activity 4-5: Discussing Mounting File Systems</vt:lpstr>
      <vt:lpstr>Activity 4-5: Discussing Mounting File Systems</vt:lpstr>
      <vt:lpstr>Activity 4-5: Discussing Mounting File Systems</vt:lpstr>
      <vt:lpstr>Activity 4-5: Discussing Mounting File Systems</vt:lpstr>
      <vt:lpstr>Activity 4-5: Discussing Mounting File Systems</vt:lpstr>
      <vt:lpstr>Activity: Mounting File Systems</vt:lpstr>
      <vt:lpstr>Topic D: Manage File Systems</vt:lpstr>
      <vt:lpstr>The /proc/mounts File</vt:lpstr>
      <vt:lpstr>The /proc/partitions File (Slide 1 of 2)</vt:lpstr>
      <vt:lpstr>The /proc/partitions File (Slide 2 of 2)</vt:lpstr>
      <vt:lpstr>The lsblk Command (Slide 1 of 2)</vt:lpstr>
      <vt:lpstr>The lsblk Command (Slide 2 of 2)</vt:lpstr>
      <vt:lpstr>The blkid Command</vt:lpstr>
      <vt:lpstr>ext Tools</vt:lpstr>
      <vt:lpstr>The fsck Command (Slide 1 of 2)</vt:lpstr>
      <vt:lpstr>The fsck Command (Slide 2 of 2)</vt:lpstr>
      <vt:lpstr>The resize2fs Command</vt:lpstr>
      <vt:lpstr>The tune2fs Command</vt:lpstr>
      <vt:lpstr>The dumpe2fs Command (Slide 1 of 2)</vt:lpstr>
      <vt:lpstr>The dumpe2fs Command (Slide 2 of 2)</vt:lpstr>
      <vt:lpstr>XFS Tools</vt:lpstr>
      <vt:lpstr>PowerPoint Presentation</vt:lpstr>
      <vt:lpstr>Activity 4-7: Discussing Managing File Systems</vt:lpstr>
      <vt:lpstr>Activity 4-7: Discussing Managing File Systems</vt:lpstr>
      <vt:lpstr>Activity 4-7: Discussing Managing File Systems</vt:lpstr>
      <vt:lpstr>Activity 4-7: Discussing Managing File Systems</vt:lpstr>
      <vt:lpstr>Activity 4-7: Discussing Managing File Systems</vt:lpstr>
      <vt:lpstr>Activity: Managing File Systems</vt:lpstr>
      <vt:lpstr>Topic E: Navigate the Linux Directory Structure</vt:lpstr>
      <vt:lpstr>Types of Files</vt:lpstr>
      <vt:lpstr>File Naming Conventions</vt:lpstr>
      <vt:lpstr>The Filesystem Hierarchy Standard</vt:lpstr>
      <vt:lpstr>Standard Directories (Slide 1 of 2)</vt:lpstr>
      <vt:lpstr>Standard Directories (Slide 2 of 2)</vt:lpstr>
      <vt:lpstr>The Home Directory (Slide 1 of 2)</vt:lpstr>
      <vt:lpstr>The Home Directory (Slide 2 of 2)</vt:lpstr>
      <vt:lpstr>The Current Working Directory</vt:lpstr>
      <vt:lpstr>The Parent Directory</vt:lpstr>
      <vt:lpstr>Paths</vt:lpstr>
      <vt:lpstr>Absolute vs. Relative Paths</vt:lpstr>
      <vt:lpstr>File System Navigation Commands</vt:lpstr>
      <vt:lpstr>PowerPoint Presentation</vt:lpstr>
      <vt:lpstr>Activity 4-9: Discussing the Linux Directory Structure</vt:lpstr>
      <vt:lpstr>Activity 4-9: Discussing the Linux Directory Structure</vt:lpstr>
      <vt:lpstr>Activity 4-9: Discussing the Linux Directory Structure</vt:lpstr>
      <vt:lpstr>Activity 4-9: Discussing the Linux Directory Structure</vt:lpstr>
      <vt:lpstr>Activity 4-9: Discussing the Linux Directory Structure</vt:lpstr>
      <vt:lpstr>Activity: Navigating the Linux Directory Structure</vt:lpstr>
      <vt:lpstr>Topic F: Troubleshoot Storage Issues</vt:lpstr>
      <vt:lpstr>Common Storage Issues</vt:lpstr>
      <vt:lpstr>Storage Space Tracking (Slide 1 of 2)</vt:lpstr>
      <vt:lpstr>Storage Space Tracking (Slide 2 of 2)</vt:lpstr>
      <vt:lpstr>I/O Scheduling</vt:lpstr>
      <vt:lpstr>Scheduler Types</vt:lpstr>
      <vt:lpstr>The iostat Command (Slide 1 of 2)</vt:lpstr>
      <vt:lpstr>The iostat Command (Slide 2 of 2)</vt:lpstr>
      <vt:lpstr>The ioping Command (Slide 1 of 2)</vt:lpstr>
      <vt:lpstr>The ioping Command (Slide 2 of 2)</vt:lpstr>
      <vt:lpstr>Storage Quotas</vt:lpstr>
      <vt:lpstr>Quota Management Commands</vt:lpstr>
      <vt:lpstr>Quota Reports (Slide 1 of 2)</vt:lpstr>
      <vt:lpstr>Quota Reports (Slide 2 of 2)</vt:lpstr>
      <vt:lpstr>Additional Storage Troubleshooting Techniques</vt:lpstr>
      <vt:lpstr>Guidelines for Troubleshooting Storage Issues</vt:lpstr>
      <vt:lpstr>PowerPoint Presentation</vt:lpstr>
      <vt:lpstr>Activity 4-11: Discussing Storage Issues</vt:lpstr>
      <vt:lpstr>Activity 4-11: Discussing Storage Issues</vt:lpstr>
      <vt:lpstr>Activity 4-11: Discussing Storage Issues</vt:lpstr>
      <vt:lpstr>Activity 4-11: Discussing Storage Issues</vt:lpstr>
      <vt:lpstr>Activity 4-11: Discussing Storage Issues</vt:lpstr>
      <vt:lpstr>Activity: Tracking Storage Space Usage</vt:lpstr>
      <vt:lpstr>Activity: Configuring Storage Quotas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Storage</dc:title>
  <dc:subject/>
  <dc:creator>Jason Nufryk</dc:creator>
  <cp:keywords/>
  <dc:description/>
  <cp:lastModifiedBy>Danielle Andries</cp:lastModifiedBy>
  <cp:revision>107</cp:revision>
  <dcterms:created xsi:type="dcterms:W3CDTF">2018-09-18T19:25:15Z</dcterms:created>
  <dcterms:modified xsi:type="dcterms:W3CDTF">2019-10-03T16:00:03Z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